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Lst>
  <p:sldSz cy="6858000" cx="12192000"/>
  <p:notesSz cx="6858000" cy="9144000"/>
  <p:embeddedFontLst>
    <p:embeddedFont>
      <p:font typeface="Garamond"/>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Garamond-bold.fntdata"/><Relationship Id="rId82" Type="http://schemas.openxmlformats.org/officeDocument/2006/relationships/font" Target="fonts/Garamond-boldItalic.fntdata"/><Relationship Id="rId81" Type="http://schemas.openxmlformats.org/officeDocument/2006/relationships/font" Target="fonts/Garamon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font" Target="fonts/Garamond-regular.fntdata"/><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0c-cPDF7lcyaUBanyxyJVa2LSkuxc_ky991e1qoIAGI/edit#heading=h.sx7nvi7nfl4j" TargetMode="External"/><Relationship Id="rId3" Type="http://schemas.openxmlformats.org/officeDocument/2006/relationships/hyperlink" Target="https://www.congress.gov/bill/116th-congress/house-bill/748/actions?KWICView=fals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2KoLnIwoZKU&amp;t=0s" TargetMode="External"/><Relationship Id="rId3" Type="http://schemas.openxmlformats.org/officeDocument/2006/relationships/hyperlink" Target="https://drsambailey.co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6zQ10juSZXWCwGiIeIDhpysMp36H4qpfgEXvNqxcFA/edit?usp=sharing" TargetMode="External"/><Relationship Id="rId3" Type="http://schemas.openxmlformats.org/officeDocument/2006/relationships/hyperlink" Target="https://www.nytimes.com/2020/08/29/health/coronavirus-testing.html" TargetMode="External"/><Relationship Id="rId4" Type="http://schemas.openxmlformats.org/officeDocument/2006/relationships/hyperlink" Target="https://www.nytimes.com/2020/08/29/health/coronavirus-testing.html" TargetMode="External"/><Relationship Id="rId11" Type="http://schemas.openxmlformats.org/officeDocument/2006/relationships/hyperlink" Target="https://www.cdc.gov/vaccines/covid-19/health-departments/breakthrough-cases.html" TargetMode="External"/><Relationship Id="rId10" Type="http://schemas.openxmlformats.org/officeDocument/2006/relationships/hyperlink" Target="https://sentinelksmo.org/kdhe-quietly-reduced-cycle-threshold-on-covid-tests/" TargetMode="External"/><Relationship Id="rId12" Type="http://schemas.openxmlformats.org/officeDocument/2006/relationships/hyperlink" Target="https://www.zerohedge.com/covid-19/caught-red-handed-cdc-changes-test-thresholds-virtually-eliminate-new-covid-cases-among" TargetMode="External"/><Relationship Id="rId9" Type="http://schemas.openxmlformats.org/officeDocument/2006/relationships/hyperlink" Target="https://sentinelksmo.org/kdhe-quietly-reduced-cycle-threshold-on-covid-tests/" TargetMode="External"/><Relationship Id="rId5" Type="http://schemas.openxmlformats.org/officeDocument/2006/relationships/hyperlink" Target="https://sentinelksmo.org/kansas-labs-set-cycle-thresholds-too-high-detect-non-contagious-virus/" TargetMode="External"/><Relationship Id="rId6" Type="http://schemas.openxmlformats.org/officeDocument/2006/relationships/hyperlink" Target="https://sentinelksmo.org/kansas-labs-set-cycle-thresholds-too-high-detect-non-contagious-virus/" TargetMode="External"/><Relationship Id="rId7" Type="http://schemas.openxmlformats.org/officeDocument/2006/relationships/hyperlink" Target="https://sentinelksmo.org/cycle-threshold-data-required-in-florida-lenexa-lab-wont-release-in-ks/" TargetMode="External"/><Relationship Id="rId8" Type="http://schemas.openxmlformats.org/officeDocument/2006/relationships/hyperlink" Target="https://sentinelksmo.org/cycle-threshold-data-required-in-florida-lenexa-lab-wont-release-in-k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anslate.google.com/translate?hl=&amp;sl=pt&amp;tl=en&amp;u=http%3A%2F%2Fwww.dgsi.pt%2Fjtrl.nsf%2F33182fc732316039802565fa00497eec%2F79d6ba338dcbe5e28025861f003e7b30"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0" Type="http://schemas.openxmlformats.org/officeDocument/2006/relationships/hyperlink" Target="https://www.ncbi.nlm.nih.gov/pmc/articles/PMC5779801/" TargetMode="External"/><Relationship Id="rId22" Type="http://schemas.openxmlformats.org/officeDocument/2006/relationships/hyperlink" Target="https://www.ncbi.nlm.nih.gov/pmc/articles/PMC4420971/" TargetMode="External"/><Relationship Id="rId21" Type="http://schemas.openxmlformats.org/officeDocument/2006/relationships/hyperlink" Target="https://pubmed.ncbi.nlm.nih.gov/19216002/" TargetMode="External"/><Relationship Id="rId24" Type="http://schemas.openxmlformats.org/officeDocument/2006/relationships/hyperlink" Target="https://www.jstage.jst.go.jp/article/bio/23/2/23_61/_pdf/-char/en" TargetMode="External"/><Relationship Id="rId23" Type="http://schemas.openxmlformats.org/officeDocument/2006/relationships/hyperlink" Target="https://academic.oup.com/cid/article/65/11/1934/4068747" TargetMode="External"/><Relationship Id="rId1" Type="http://schemas.openxmlformats.org/officeDocument/2006/relationships/notesMaster" Target="../notesMasters/notesMaster1.xml"/><Relationship Id="rId2" Type="http://schemas.openxmlformats.org/officeDocument/2006/relationships/hyperlink" Target="https://babel.hathitrust.org/cgi/pt?id=uc1.31378008030317&amp;view=1up&amp;seq=15" TargetMode="External"/><Relationship Id="rId3" Type="http://schemas.openxmlformats.org/officeDocument/2006/relationships/hyperlink" Target="https://babel.hathitrust.org/cgi/pt?id=uc1.31378008030317&amp;view=1up&amp;seq=15" TargetMode="External"/><Relationship Id="rId4" Type="http://schemas.openxmlformats.org/officeDocument/2006/relationships/hyperlink" Target="https://academic.oup.com/annweh/article/54/7/789/202744" TargetMode="External"/><Relationship Id="rId9" Type="http://schemas.openxmlformats.org/officeDocument/2006/relationships/hyperlink" Target="https://pubmed.ncbi.nlm.nih.gov/29395560/" TargetMode="External"/><Relationship Id="rId26" Type="http://schemas.openxmlformats.org/officeDocument/2006/relationships/hyperlink" Target="https://www.journalofhospitalinfection.com/article/0195-6701(91)90148-2/pdf90148-2/pdf" TargetMode="External"/><Relationship Id="rId25" Type="http://schemas.openxmlformats.org/officeDocument/2006/relationships/hyperlink" Target="https://link.springer.com/article/10.1007/BF01658736" TargetMode="External"/><Relationship Id="rId28" Type="http://schemas.openxmlformats.org/officeDocument/2006/relationships/hyperlink" Target="https://web.archive.org/web/20200717141836/https://www.cidrap.umn.edu/news-perspective/2020/04/commentary-masks-all-covid-19-not-based-sound-data" TargetMode="External"/><Relationship Id="rId27" Type="http://schemas.openxmlformats.org/officeDocument/2006/relationships/hyperlink" Target="https://www.ncbi.nlm.nih.gov/pmc/articles/PMC2493952/pdf/annrcse01509-0009.pdf" TargetMode="External"/><Relationship Id="rId5" Type="http://schemas.openxmlformats.org/officeDocument/2006/relationships/hyperlink" Target="https://www.cidrap.umn.edu/news-perspective/2020/04/commentary-masks-all-covid-19-not-based-sound-data" TargetMode="External"/><Relationship Id="rId6" Type="http://schemas.openxmlformats.org/officeDocument/2006/relationships/hyperlink" Target="https://academic.oup.com/annweh/article/54/7/789/202744" TargetMode="External"/><Relationship Id="rId29" Type="http://schemas.openxmlformats.org/officeDocument/2006/relationships/hyperlink" Target="https://www.nap.edu/catalog/25776/rapid-expert-consultation-on-the-effectiveness-of-fabric-masks-for-the-covid-19-pandemic-april-8-2020" TargetMode="External"/><Relationship Id="rId7" Type="http://schemas.openxmlformats.org/officeDocument/2006/relationships/hyperlink" Target="https://www.medrxiv.org/content/10.1101/2021.05.18.21257385v1.full-text" TargetMode="External"/><Relationship Id="rId8" Type="http://schemas.openxmlformats.org/officeDocument/2006/relationships/hyperlink" Target="https://swprs.org/face-masks-evidence/" TargetMode="External"/><Relationship Id="rId31" Type="http://schemas.openxmlformats.org/officeDocument/2006/relationships/hyperlink" Target="https://wwwnc.cdc.gov/eid/article/26/5/19-0994_article" TargetMode="External"/><Relationship Id="rId30" Type="http://schemas.openxmlformats.org/officeDocument/2006/relationships/hyperlink" Target="https://www.nap.edu/read/25776/chapter/1#6" TargetMode="External"/><Relationship Id="rId11" Type="http://schemas.openxmlformats.org/officeDocument/2006/relationships/hyperlink" Target="https://pubmed.ncbi.nlm.nih.gov/15340662/" TargetMode="External"/><Relationship Id="rId33" Type="http://schemas.openxmlformats.org/officeDocument/2006/relationships/hyperlink" Target="https://www.ncbi.nlm.nih.gov/pmc/articles/PMC6599448/" TargetMode="External"/><Relationship Id="rId10" Type="http://schemas.openxmlformats.org/officeDocument/2006/relationships/hyperlink" Target="https://pubmed.ncbi.nlm.nih.gov/32590322/" TargetMode="External"/><Relationship Id="rId32" Type="http://schemas.openxmlformats.org/officeDocument/2006/relationships/hyperlink" Target="https://academic.oup.com/annweh/article/54/7/789/202744" TargetMode="External"/><Relationship Id="rId13" Type="http://schemas.openxmlformats.org/officeDocument/2006/relationships/hyperlink" Target="https://pubmed.ncbi.nlm.nih.gov/31159777/" TargetMode="External"/><Relationship Id="rId35" Type="http://schemas.openxmlformats.org/officeDocument/2006/relationships/hyperlink" Target="https://link.springer.com/article/10.1007/s00392-020-01704-y" TargetMode="External"/><Relationship Id="rId12" Type="http://schemas.openxmlformats.org/officeDocument/2006/relationships/hyperlink" Target="https://pubmed.ncbi.nlm.nih.gov/26579222/" TargetMode="External"/><Relationship Id="rId34" Type="http://schemas.openxmlformats.org/officeDocument/2006/relationships/hyperlink" Target="https://www.acpjournals.org/doi/10.7326/M20-1342" TargetMode="External"/><Relationship Id="rId15" Type="http://schemas.openxmlformats.org/officeDocument/2006/relationships/hyperlink" Target="https://www.medrxiv.org/content/10.1101/2020.04.01.20049528v1" TargetMode="External"/><Relationship Id="rId37" Type="http://schemas.openxmlformats.org/officeDocument/2006/relationships/hyperlink" Target="https://www.sciencedirect.com/science/article/abs/pii/S1130147308702355" TargetMode="External"/><Relationship Id="rId14" Type="http://schemas.openxmlformats.org/officeDocument/2006/relationships/hyperlink" Target="https://www.ncbi.nlm.nih.gov/pmc/articles/PMC4420971/" TargetMode="External"/><Relationship Id="rId36" Type="http://schemas.openxmlformats.org/officeDocument/2006/relationships/hyperlink" Target="https://clinmedjournals.org/articles/jide/journal-of-infectious-diseases-and-epidemiology-jide-6-130.php?jid=jide" TargetMode="External"/><Relationship Id="rId17" Type="http://schemas.openxmlformats.org/officeDocument/2006/relationships/hyperlink" Target="https://www.nejm.org/doi/full/10.1056/NEJMp2006372" TargetMode="External"/><Relationship Id="rId16" Type="http://schemas.openxmlformats.org/officeDocument/2006/relationships/hyperlink" Target="https://www.medrxiv.org/content/10.1101/2020.03.30.20047217v2" TargetMode="External"/><Relationship Id="rId19" Type="http://schemas.openxmlformats.org/officeDocument/2006/relationships/hyperlink" Target="https://www.cmaj.ca/content/188/8/567" TargetMode="External"/><Relationship Id="rId18" Type="http://schemas.openxmlformats.org/officeDocument/2006/relationships/hyperlink" Target="https://jamanetwork.com/journals/jama/fullarticle/2749214"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mmwr/volumes/70/wr/mm7024e1.htm" TargetMode="External"/><Relationship Id="rId3" Type="http://schemas.openxmlformats.org/officeDocument/2006/relationships/hyperlink" Target="https://www.cdc.gov/mmwr/volumes/70/wr/mm7024e1.htm" TargetMode="External"/><Relationship Id="rId4" Type="http://schemas.openxmlformats.org/officeDocument/2006/relationships/hyperlink" Target="https://www.washingtonpost.com/health/child-psychiatrist-counselor-shortage-mental-health-crisis/2021/08/13/844a036a-f950-11eb-9c0e-97e29906a970_story.html" TargetMode="External"/><Relationship Id="rId5" Type="http://schemas.openxmlformats.org/officeDocument/2006/relationships/hyperlink" Target="https://www.washingtonpost.com/health/child-psychiatrist-counselor-shortage-mental-health-crisis/2021/08/13/844a036a-f950-11eb-9c0e-97e29906a970_story.html" TargetMode="External"/><Relationship Id="rId6" Type="http://schemas.openxmlformats.org/officeDocument/2006/relationships/hyperlink" Target="https://www.cdc.gov/mmwr/volumes/70/wr/mm7024e1.htm" TargetMode="External"/><Relationship Id="rId7" Type="http://schemas.openxmlformats.org/officeDocument/2006/relationships/hyperlink" Target="https://www.cdc.gov/mmwr/volumes/69/wr/mm6945a3.htm#:~:text=Compared%20with%202019%2C%20the%20proportion,and%2031%25%2C%20respectively." TargetMode="External"/><Relationship Id="rId8" Type="http://schemas.openxmlformats.org/officeDocument/2006/relationships/hyperlink" Target="https://www.cdc.gov/mmwr/volumes/69/wr/mm6945a3.htm#:~:text=Compared%20with%202019%2C%20the%20proportion,and%2031%25%2C%20respectively."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iteseerx.ist.psu.edu/viewdoc/download?doi=10.1.1.552.1109&amp;rep=rep1&amp;type=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19early.com/#recentstudies" TargetMode="External"/><Relationship Id="rId3" Type="http://schemas.openxmlformats.org/officeDocument/2006/relationships/hyperlink" Target="https://c19early.com/#recentstudie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mj.com/content/371/bmj.m4057" TargetMode="External"/><Relationship Id="rId3" Type="http://schemas.openxmlformats.org/officeDocument/2006/relationships/hyperlink" Target="https://www.drugsincontext.com/the-journey-of-remdesivir:-from-ebola-to-covid-19/" TargetMode="External"/><Relationship Id="rId4" Type="http://schemas.openxmlformats.org/officeDocument/2006/relationships/hyperlink" Target="https://www.thelancet.com/journals/lancet/article/PIIS0140-6736(20)31022-9/fulltext" TargetMode="External"/><Relationship Id="rId5" Type="http://schemas.openxmlformats.org/officeDocument/2006/relationships/hyperlink" Target="https://www.fda.gov/news-events/press-announcements/fda-approves-first-treatment-covid-19" TargetMode="External"/><Relationship Id="rId6" Type="http://schemas.openxmlformats.org/officeDocument/2006/relationships/hyperlink" Target="https://www.nejm.org/doi/10.1056/NEJMoa2023184" TargetMode="External"/><Relationship Id="rId7" Type="http://schemas.openxmlformats.org/officeDocument/2006/relationships/hyperlink" Target="https://www.who.int/news-room/feature-stories/detail/who-recommends-against-the-use-of-remdesivir-in-covid-19-patient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501173533" TargetMode="External"/><Relationship Id="rId3" Type="http://schemas.openxmlformats.org/officeDocument/2006/relationships/hyperlink" Target="https://vimeo.com/501173533" TargetMode="External"/><Relationship Id="rId4" Type="http://schemas.openxmlformats.org/officeDocument/2006/relationships/hyperlink" Target="https://rumble.com/vlzihf-the-story-of-ivermectin-and-covid-19.html" TargetMode="External"/><Relationship Id="rId5" Type="http://schemas.openxmlformats.org/officeDocument/2006/relationships/hyperlink" Target="https://rumble.com/vm4rva-australian-senator-malcolm-roberts-on-ivermectin-suppression-they-have-bloo.htm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smb.org/advocacy/news-releases/fsmb-spreading-covid-19-vaccine-misinformation-may-put-medical-license-at-risk/" TargetMode="External"/><Relationship Id="rId3" Type="http://schemas.openxmlformats.org/officeDocument/2006/relationships/hyperlink" Target="https://www.fsmb.org/advocacy/news-releases/fsmb-spreading-covid-19-vaccine-misinformation-may-put-medical-license-at-risk/" TargetMode="External"/><Relationship Id="rId4" Type="http://schemas.openxmlformats.org/officeDocument/2006/relationships/hyperlink" Target="https://www.abem.org/public/news-events/news/2021/08/27/abem-statement-about-abem-certified-physicians-providing-misleading-and-inaccurate-information-to-the-public"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Vocpe-R9EzF2_oZ61vZx5M2bNWYnipH4T4JFQ0QuKsw/edit?usp=sharing" TargetMode="External"/><Relationship Id="rId3" Type="http://schemas.openxmlformats.org/officeDocument/2006/relationships/hyperlink" Target="https://www.cidrap.umn.edu/news-perspective/2008/08/researchers-find-long-lived-immunity-1918-pandemic-virus" TargetMode="External"/><Relationship Id="rId4" Type="http://schemas.openxmlformats.org/officeDocument/2006/relationships/hyperlink" Target="https://www.nature.com/articles/s41586-020-2550-z"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iorxiv.org/content/10.1101/2021.10.08.463699v1" TargetMode="External"/><Relationship Id="rId3" Type="http://schemas.openxmlformats.org/officeDocument/2006/relationships/hyperlink" Target="https://www.biorxiv.org/content/10.1101/2021.10.08.463699v1" TargetMode="External"/><Relationship Id="rId4" Type="http://schemas.openxmlformats.org/officeDocument/2006/relationships/hyperlink" Target="https://assets.publishing.service.gov.uk/government/uploads/system/uploads/attachment_data/file/1012240/Weekly_Flu_and_COVID-19_report_w33.pdf" TargetMode="External"/><Relationship Id="rId9" Type="http://schemas.openxmlformats.org/officeDocument/2006/relationships/hyperlink" Target="https://physiciansforinformedconsent.org/wp-content/uploads/2021/08/PIC-COVID-19-Disease-Information-Statement-DIS-August-2021.pdf" TargetMode="External"/><Relationship Id="rId5" Type="http://schemas.openxmlformats.org/officeDocument/2006/relationships/hyperlink" Target="https://www.medrxiv.org/content/10.1101/2021.08.19.21262111v1" TargetMode="External"/><Relationship Id="rId6" Type="http://schemas.openxmlformats.org/officeDocument/2006/relationships/hyperlink" Target="https://www.medrxiv.org/content/10.1101/2021.08.24.21262415v1" TargetMode="External"/><Relationship Id="rId7" Type="http://schemas.openxmlformats.org/officeDocument/2006/relationships/hyperlink" Target="https://www.dailymail.co.uk/news/article-9925255/Just-1-Covid-survivors-Britain-reinfected-half-likely-symptoms.html" TargetMode="External"/><Relationship Id="rId8" Type="http://schemas.openxmlformats.org/officeDocument/2006/relationships/hyperlink" Target="https://www.fda.gov/media/146217/download"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anetwork.com/journals/jamainternalmedicine/fullarticle/2782821?guestAccessKey=bda55105-4494-4cda-bac3-ae51e3cde92b&amp;utm_source=silverchair&amp;utm_medium=email&amp;utm_campaign=article_alert-jamainternalmedicine&amp;utm_content=olf&amp;utm_term=081621" TargetMode="External"/><Relationship Id="rId3" Type="http://schemas.openxmlformats.org/officeDocument/2006/relationships/hyperlink" Target="https://www.nejm.org/doi/full/10.1056/NEJMoa2110475" TargetMode="External"/><Relationship Id="rId4" Type="http://schemas.openxmlformats.org/officeDocument/2006/relationships/hyperlink" Target="https://www.biorxiv.org/content/10.1101/2021.03.22.436441v1" TargetMode="External"/><Relationship Id="rId5" Type="http://schemas.openxmlformats.org/officeDocument/2006/relationships/hyperlink" Target="https://www.fda.gov/media/142749/download"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da.gov/medical-devices/safety-communications/antibody-testing-not-currently-recommended-assess-immunity-after-covid-19-vaccination-fda-safety" TargetMode="External"/><Relationship Id="rId3" Type="http://schemas.openxmlformats.org/officeDocument/2006/relationships/hyperlink" Target="https://www.t-detect.com/" TargetMode="External"/><Relationship Id="rId4" Type="http://schemas.openxmlformats.org/officeDocument/2006/relationships/hyperlink" Target="https://www.nytimes.com/live/2021/08/21/world/covid-delta-variant-vaccine#uk-covid-antibody-surveillance"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da.gov/medical-devices/safety-communications/antibody-testing-not-currently-recommended-assess-immunity-after-covid-19-vaccination-fda-safety" TargetMode="External"/><Relationship Id="rId3" Type="http://schemas.openxmlformats.org/officeDocument/2006/relationships/hyperlink" Target="https://jamanetwork.com/journals/jamainternalmedicine/fullarticle/2782821?guestAccessKey=bda55105-4494-4cda-bac3-ae51e3cde92b&amp;utm_source=silverchair&amp;utm_medium=email&amp;utm_campaign=article_alert-jamainternalmedicine&amp;utm_content=olf&amp;utm_term=081621"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chnofog.substack.com/p/cdc-emails-our-definition-of-vaccine"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mj.com/content/375/bmj.n2635"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8051011/" TargetMode="External"/><Relationship Id="rId3" Type="http://schemas.openxmlformats.org/officeDocument/2006/relationships/hyperlink" Target="https://www.fda.gov/news-events/press-announcements/coronavirus-covid-19-update-june-25-2021?utm_medium=email&amp;utm_source=govdelivery" TargetMode="External"/><Relationship Id="rId4" Type="http://schemas.openxmlformats.org/officeDocument/2006/relationships/hyperlink" Target="https://vaers.hhs.gov/data.html" TargetMode="External"/><Relationship Id="rId9" Type="http://schemas.openxmlformats.org/officeDocument/2006/relationships/hyperlink" Target="https://s21.q4cdn.com/317678438/files/doc_financials/2021/q2/Q2-2021-PFE-Earnings-Release.pdf" TargetMode="External"/><Relationship Id="rId5" Type="http://schemas.openxmlformats.org/officeDocument/2006/relationships/hyperlink" Target="https://www.bitchute.com/video/WsvhxBD4k1uZ/" TargetMode="External"/><Relationship Id="rId6" Type="http://schemas.openxmlformats.org/officeDocument/2006/relationships/hyperlink" Target="https://www.bitchute.com/video/WsvhxBD4k1uZ/" TargetMode="External"/><Relationship Id="rId7" Type="http://schemas.openxmlformats.org/officeDocument/2006/relationships/hyperlink" Target="https://govextra.gov.il/media/30806/11221-moh-pfizer-collaboration-agreement-redacted.pdf" TargetMode="External"/><Relationship Id="rId8" Type="http://schemas.openxmlformats.org/officeDocument/2006/relationships/hyperlink" Target="https://www.biorxiv.org/content/10.1101/2020.12.21.423721v2.full.pdf" TargetMode="External"/><Relationship Id="rId10" Type="http://schemas.openxmlformats.org/officeDocument/2006/relationships/hyperlink" Target="https://s21.q4cdn.com/317678438/files/doc_financials/2021/q2/Q2-2021-PFE-Earnings-Release.pdf"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vaers.com/covid-data"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nbic.org" TargetMode="External"/><Relationship Id="rId3" Type="http://schemas.openxmlformats.org/officeDocument/2006/relationships/hyperlink" Target="https://vaccineimpact.com/2021/31014-deaths-2890600-injuries-following-covid-shots-in-european-database-of-adverse-reactions-as-young-previously-healthy-people-continue-to-die/" TargetMode="External"/><Relationship Id="rId4" Type="http://schemas.openxmlformats.org/officeDocument/2006/relationships/hyperlink" Target="https://www.lifesitenews.com/news/idaho-doctor-reports-a-20-times-increase-of-cancer-in-vaccinated-patients/" TargetMode="External"/><Relationship Id="rId9" Type="http://schemas.openxmlformats.org/officeDocument/2006/relationships/hyperlink" Target="http://republicbroadcasting.org/news/28103-deaths-2637525-injuries-following-covid-shots-in-european-database-of-adverse-reactions-european-members-of-parliament-speak-out/" TargetMode="External"/><Relationship Id="rId5" Type="http://schemas.openxmlformats.org/officeDocument/2006/relationships/hyperlink" Target="https://www.lifesitenews.com/news/pfizer-vp-vaccination-women-is-stupid-infertility/" TargetMode="External"/><Relationship Id="rId6" Type="http://schemas.openxmlformats.org/officeDocument/2006/relationships/hyperlink" Target="https://www.lifesitenews.com/news/pfizer-vp-vaccination-women-is-stupid-infertility/" TargetMode="External"/><Relationship Id="rId7" Type="http://schemas.openxmlformats.org/officeDocument/2006/relationships/hyperlink" Target="https://www.lifesitenews.com/news/pfizer-vp-vaccination-women-is-stupid-infertility/" TargetMode="External"/><Relationship Id="rId8" Type="http://schemas.openxmlformats.org/officeDocument/2006/relationships/hyperlink" Target="https://www.lifesitenews.com/news/pfizer-vp-vaccination-women-is-stupid-infertility/" TargetMode="External"/><Relationship Id="rId10" Type="http://schemas.openxmlformats.org/officeDocument/2006/relationships/hyperlink" Target="https://vaccineimpact.com/2021/21766-dead-over-2-million-injured-50-serious-reported-in-european-unions-database-of-adverse-drug-reactions-for-covid-19-shot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science/article/pii/S0146280621002267?via%3Dihub" TargetMode="External"/><Relationship Id="rId3" Type="http://schemas.openxmlformats.org/officeDocument/2006/relationships/hyperlink" Target="https://www.dagbladet.no/sport/sogndal-spiller-kollapset-pa-banen/74507906"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pers.ssrn.com/sol3/papers.cfm?abstract_id=3949410" TargetMode="External"/><Relationship Id="rId3" Type="http://schemas.openxmlformats.org/officeDocument/2006/relationships/hyperlink" Target="https://papers.ssrn.com/sol3/papers.cfm?abstract_id=3949410"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facebook.com/l.php?u=https%3A%2F%2Fwww.ncbi.nlm.nih.gov%2Fpmc%2Farticles%2FPMC8481107%2F%3Ffbclid%3DIwAR1Fjd_iGa5Tel6WuUTbKP6HskOujbaPN--5CfUxdrxE0SaOZrCyXGPq08I&amp;h=AT2LKVoBlSo_x6rPYSNHHu9y1pTOZqcfslE_z8THr7CoB0LdOAQahzW2BKyzGZMKqlXif4DpIZXG_kGuRKUvAJ3KS5w_9Eugie4MC4PHmh3WVZv5eVDZj_gBe2KBFToW&amp;__tn__=-UK-R&amp;c%5B0%5D=AT3jQGIYXcCR8Ir1bJKgYx1WcbnldIGNm2z3hnf8xSGY-tFEGnt5rNKvRO1VaYEuiyvHHAm8tA8wHn9wjYLSD7v5gDYsQtYZPgAPQeealNbEXLcH551ONz4vaT34Wy-lcszEyWSZ_iKpatuuX5nbwkKCssg"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klahoma.gov/covid19.html"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ournals.plos.org/plosbiology/article/info:doi/10.1371/journal.pbio.1002198"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dn.substack.com/image/fetch/f_auto,q_auto:good,fl_progressive:steep/https%3A%2F%2Fbucketeer-e05bbc84-baa3-437e-9518-adb32be77984.s3.amazonaws.com%2Fpublic%2Fimages%2Fa1cb0962-ab50-4619-b311-d7d997f9c965_2876x1504.jpeg"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ournals.plos.org/plosbiology/article?id=10.1371/journal.pbio.1002198" TargetMode="External"/><Relationship Id="rId3" Type="http://schemas.openxmlformats.org/officeDocument/2006/relationships/hyperlink" Target="https://www.nationalgeographic.com/science/article/leaky-vaccines-enhance-spread-of-deadlier-chicken-viruses" TargetMode="External"/><Relationship Id="rId4" Type="http://schemas.openxmlformats.org/officeDocument/2006/relationships/hyperlink" Target="https://vermontdailychronicle.com/2021/09/30/76-of-september-covid-19-deaths-are-vaxxed-breakthroughs/" TargetMode="External"/><Relationship Id="rId5" Type="http://schemas.openxmlformats.org/officeDocument/2006/relationships/hyperlink" Target="https://vermontdailychronicle.com/2021/09/30/76-of-september-covid-19-deaths-are-vaxxed-breakthroughs/" TargetMode="External"/><Relationship Id="rId6" Type="http://schemas.openxmlformats.org/officeDocument/2006/relationships/hyperlink" Target="https://hiema-hub.hawaii.gov/pages/covid-dashboard"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rchive.org/web/20210924082828/https:/www.humetrix.com/powerpoint-vaccine.html" TargetMode="External"/><Relationship Id="rId3" Type="http://schemas.openxmlformats.org/officeDocument/2006/relationships/hyperlink" Target="https://rumble.com/vn12v1-attorney-thomas-renz-we-got-them.-fact-check-this-all-new-whistleblower-inf.html"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klahoma.gov/content/dam/ok/en/covid19/documents/weekly-epi-report/2021.10.20%20Weekly%20Epi%20Report.pdf"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bes.com/sites/marisadellatto/2021/10/06/us-covid-19-deaths-for-2021-surpass-toll-from-2020/?sh=3ac475986cc2" TargetMode="External"/><Relationship Id="rId3" Type="http://schemas.openxmlformats.org/officeDocument/2006/relationships/hyperlink" Target="https://www.forbes.com/sites/marisadellatto/2021/10/06/us-covid-19-deaths-for-2021-surpass-toll-from-2020/?sh=3ac475986cc2" TargetMode="External"/><Relationship Id="rId4" Type="http://schemas.openxmlformats.org/officeDocument/2006/relationships/hyperlink" Target="https://www.forbes.com/sites/marisadellatto/2021/10/06/us-covid-19-deaths-for-2021-surpass-toll-from-2020/?sh=1bfc82e96cc2"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scotland.gov.uk/covid19stats" TargetMode="External"/><Relationship Id="rId3" Type="http://schemas.openxmlformats.org/officeDocument/2006/relationships/hyperlink" Target="https://dailyexpose.co.uk/2021/07/29/87-percent-covid-deaths-are-vaccinated-people/"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okdhs.org/OKDHS%20Publication%20Library/S19040.pdf" TargetMode="External"/><Relationship Id="rId3" Type="http://schemas.openxmlformats.org/officeDocument/2006/relationships/hyperlink" Target="https://off-guardian.org/2020/04/05/covid19-death-figures-a-substantial-over-estimate/" TargetMode="External"/><Relationship Id="rId4" Type="http://schemas.openxmlformats.org/officeDocument/2006/relationships/hyperlink" Target="https://www.cdc.gov/coronavirus/2019-ncov/hcp/planning-scenarios.html"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ederalregister.gov/documents/2021/09/14/2021-19927/requiring-coronavirus-disease-2019-vaccination-for-federal-employees"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021f63d28e_0_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021f63d28e_0_5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Thank you to Mr. Blair, Mr. Fisher, and Bryan Armstrong with Ignite Liberty. Bryan has kindly offered to showcase our work on his website in chapter form as we prepare publication of the book. If you visit Ignite Liberty you can start reading the chapters under the “pineapple on mars” tab.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SzPts val="1100"/>
              <a:buFont typeface="Garamond"/>
              <a:buChar char="●"/>
            </a:pPr>
            <a:r>
              <a:rPr lang="en-US" sz="1100">
                <a:latin typeface="Garamond"/>
                <a:ea typeface="Garamond"/>
                <a:cs typeface="Garamond"/>
                <a:sym typeface="Garamond"/>
              </a:rPr>
              <a:t>If we are using PCR tests as a confirmed lab diagnostic test, is this appropriate? The answer is NO.</a:t>
            </a:r>
            <a:endParaRPr sz="1100">
              <a:latin typeface="Garamond"/>
              <a:ea typeface="Garamond"/>
              <a:cs typeface="Garamond"/>
              <a:sym typeface="Garamond"/>
            </a:endParaRPr>
          </a:p>
          <a:p>
            <a:pPr indent="-298450" lvl="0" marL="457200" rtl="0" algn="l">
              <a:lnSpc>
                <a:spcPct val="115000"/>
              </a:lnSpc>
              <a:spcBef>
                <a:spcPts val="0"/>
              </a:spcBef>
              <a:spcAft>
                <a:spcPts val="0"/>
              </a:spcAft>
              <a:buSzPts val="1100"/>
              <a:buFont typeface="Garamond"/>
              <a:buChar char="●"/>
            </a:pPr>
            <a:r>
              <a:rPr lang="en-US" sz="1100">
                <a:latin typeface="Garamond"/>
                <a:ea typeface="Garamond"/>
                <a:cs typeface="Garamond"/>
                <a:sym typeface="Garamond"/>
              </a:rPr>
              <a:t>Accurate fatality rates are important, and we get that from testing people for seroprevalence – how many people have evidence in their bloodstream of having had C19? You test for antibodies, and that is what the Dr. Jay Battacharya did in Santa Clara County, CA in April 2020 and found that more than 50,000 people had actually been infected and had the disease, while only 1,000 C19 cases had been identified through testing. (We will talk more about the need for continued antibody testing in the </a:t>
            </a:r>
            <a:r>
              <a:rPr lang="en-US" sz="1100" u="sng">
                <a:solidFill>
                  <a:srgbClr val="1155CC"/>
                </a:solidFill>
                <a:latin typeface="Garamond"/>
                <a:ea typeface="Garamond"/>
                <a:cs typeface="Garamond"/>
                <a:sym typeface="Garamond"/>
                <a:hlinkClick r:id="rId2">
                  <a:extLst>
                    <a:ext uri="{A12FA001-AC4F-418D-AE19-62706E023703}">
                      <ahyp:hlinkClr val="tx"/>
                    </a:ext>
                  </a:extLst>
                </a:hlinkClick>
              </a:rPr>
              <a:t>Convalescent Immunity</a:t>
            </a:r>
            <a:r>
              <a:rPr lang="en-US" sz="1100">
                <a:latin typeface="Garamond"/>
                <a:ea typeface="Garamond"/>
                <a:cs typeface="Garamond"/>
                <a:sym typeface="Garamond"/>
              </a:rPr>
              <a:t> section). This testing enormously important because it meant that the </a:t>
            </a:r>
            <a:r>
              <a:rPr b="1" lang="en-US" sz="1100">
                <a:latin typeface="Garamond"/>
                <a:ea typeface="Garamond"/>
                <a:cs typeface="Garamond"/>
                <a:sym typeface="Garamond"/>
              </a:rPr>
              <a:t>fatality rate was closer to 0.2%</a:t>
            </a:r>
            <a:r>
              <a:rPr lang="en-US" sz="1100">
                <a:latin typeface="Garamond"/>
                <a:ea typeface="Garamond"/>
                <a:cs typeface="Garamond"/>
                <a:sym typeface="Garamond"/>
              </a:rPr>
              <a:t> (#deaths/#people that had the disease); much less than what was reported using only the confirmed cases in the denominator. If the public had been told this accurate number, the fear factor would have dropped.</a:t>
            </a:r>
            <a:endParaRPr sz="1100">
              <a:latin typeface="Garamond"/>
              <a:ea typeface="Garamond"/>
              <a:cs typeface="Garamond"/>
              <a:sym typeface="Garamond"/>
            </a:endParaRPr>
          </a:p>
          <a:p>
            <a:pPr indent="-298450" lvl="0" marL="457200" rtl="0" algn="l">
              <a:lnSpc>
                <a:spcPct val="115000"/>
              </a:lnSpc>
              <a:spcBef>
                <a:spcPts val="0"/>
              </a:spcBef>
              <a:spcAft>
                <a:spcPts val="0"/>
              </a:spcAft>
              <a:buSzPts val="1100"/>
              <a:buFont typeface="Garamond"/>
              <a:buChar char="●"/>
            </a:pPr>
            <a:r>
              <a:rPr lang="en-US" sz="1100">
                <a:solidFill>
                  <a:srgbClr val="212529"/>
                </a:solidFill>
                <a:highlight>
                  <a:srgbClr val="FFFFFF"/>
                </a:highlight>
                <a:latin typeface="Garamond"/>
                <a:ea typeface="Garamond"/>
                <a:cs typeface="Garamond"/>
                <a:sym typeface="Garamond"/>
              </a:rPr>
              <a:t>Both of those provisions for the 20% upcharge stems from the </a:t>
            </a:r>
            <a:r>
              <a:rPr lang="en-US" sz="1100">
                <a:solidFill>
                  <a:srgbClr val="0A5A8E"/>
                </a:solidFill>
                <a:highlight>
                  <a:srgbClr val="FFFFFF"/>
                </a:highlight>
                <a:uFill>
                  <a:noFill/>
                </a:uFill>
                <a:latin typeface="Garamond"/>
                <a:ea typeface="Garamond"/>
                <a:cs typeface="Garamond"/>
                <a:sym typeface="Garamond"/>
                <a:hlinkClick r:id="rId3">
                  <a:extLst>
                    <a:ext uri="{A12FA001-AC4F-418D-AE19-62706E023703}">
                      <ahyp:hlinkClr val="tx"/>
                    </a:ext>
                  </a:extLst>
                </a:hlinkClick>
              </a:rPr>
              <a:t>Coronavirus Aid, Relief, and Economic Security Act</a:t>
            </a:r>
            <a:r>
              <a:rPr lang="en-US" sz="1100">
                <a:solidFill>
                  <a:srgbClr val="212529"/>
                </a:solidFill>
                <a:highlight>
                  <a:srgbClr val="FFFFFF"/>
                </a:highlight>
                <a:latin typeface="Garamond"/>
                <a:ea typeface="Garamond"/>
                <a:cs typeface="Garamond"/>
                <a:sym typeface="Garamond"/>
              </a:rPr>
              <a:t>, or CARES Act.</a:t>
            </a:r>
            <a:endParaRPr sz="1100">
              <a:solidFill>
                <a:srgbClr val="212529"/>
              </a:solidFill>
              <a:highlight>
                <a:srgbClr val="FFFFFF"/>
              </a:highlight>
              <a:latin typeface="Garamond"/>
              <a:ea typeface="Garamond"/>
              <a:cs typeface="Garamond"/>
              <a:sym typeface="Garamond"/>
            </a:endParaRPr>
          </a:p>
          <a:p>
            <a:pPr indent="-298450" lvl="0" marL="457200" rtl="0" algn="l">
              <a:lnSpc>
                <a:spcPct val="115000"/>
              </a:lnSpc>
              <a:spcBef>
                <a:spcPts val="0"/>
              </a:spcBef>
              <a:spcAft>
                <a:spcPts val="0"/>
              </a:spcAft>
              <a:buClr>
                <a:srgbClr val="212529"/>
              </a:buClr>
              <a:buSzPts val="1100"/>
              <a:buFont typeface="Garamond"/>
              <a:buChar char="●"/>
            </a:pPr>
            <a:r>
              <a:t/>
            </a:r>
            <a:endParaRPr sz="1100">
              <a:solidFill>
                <a:srgbClr val="212529"/>
              </a:solidFill>
              <a:highlight>
                <a:srgbClr val="FFFFFF"/>
              </a:highlight>
              <a:latin typeface="Garamond"/>
              <a:ea typeface="Garamond"/>
              <a:cs typeface="Garamond"/>
              <a:sym typeface="Garamond"/>
            </a:endParaRPr>
          </a:p>
          <a:p>
            <a:pPr indent="0" lvl="0" marL="0" rtl="0" algn="l">
              <a:lnSpc>
                <a:spcPct val="115000"/>
              </a:lnSpc>
              <a:spcBef>
                <a:spcPts val="0"/>
              </a:spcBef>
              <a:spcAft>
                <a:spcPts val="0"/>
              </a:spcAft>
              <a:buNone/>
            </a:pPr>
            <a:r>
              <a:t/>
            </a:r>
            <a:endParaRPr sz="1100">
              <a:solidFill>
                <a:srgbClr val="212529"/>
              </a:solidFill>
              <a:highlight>
                <a:srgbClr val="FFFFFF"/>
              </a:highlight>
              <a:latin typeface="Garamond"/>
              <a:ea typeface="Garamond"/>
              <a:cs typeface="Garamond"/>
              <a:sym typeface="Garamond"/>
            </a:endParaRPr>
          </a:p>
        </p:txBody>
      </p:sp>
      <p:sp>
        <p:nvSpPr>
          <p:cNvPr id="133" name="Google Shape;13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aramond"/>
                <a:ea typeface="Garamond"/>
                <a:cs typeface="Garamond"/>
                <a:sym typeface="Garamond"/>
              </a:rPr>
              <a:t>2007 - Dartmouth - Hitchcock Medical Center - Whooping cough outbreak- 1000 tested, 142 positives, Isolation and quarantining </a:t>
            </a:r>
            <a:r>
              <a:rPr lang="en-US">
                <a:latin typeface="Garamond"/>
                <a:ea typeface="Garamond"/>
                <a:cs typeface="Garamond"/>
                <a:sym typeface="Garamond"/>
              </a:rPr>
              <a:t>occurred</a:t>
            </a:r>
            <a:r>
              <a:rPr lang="en-US">
                <a:latin typeface="Garamond"/>
                <a:ea typeface="Garamond"/>
                <a:cs typeface="Garamond"/>
                <a:sym typeface="Garamond"/>
              </a:rPr>
              <a:t>, 8 weeks later testing revealed 0 cases. Dr. Trish Perl was interviewed and stated the following: “It’s a problem, its a real problem, My guess is what happened at Dartmouth is </a:t>
            </a:r>
            <a:r>
              <a:rPr lang="en-US">
                <a:latin typeface="Garamond"/>
                <a:ea typeface="Garamond"/>
                <a:cs typeface="Garamond"/>
                <a:sym typeface="Garamond"/>
              </a:rPr>
              <a:t>going</a:t>
            </a:r>
            <a:r>
              <a:rPr lang="en-US">
                <a:latin typeface="Garamond"/>
                <a:ea typeface="Garamond"/>
                <a:cs typeface="Garamond"/>
                <a:sym typeface="Garamond"/>
              </a:rPr>
              <a:t> to become more common.”</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The PCR test “ is a process, and does not tell you that you are sick,” - Dr. Kary Mullis</a:t>
            </a:r>
            <a:endParaRPr>
              <a:latin typeface="Garamond"/>
              <a:ea typeface="Garamond"/>
              <a:cs typeface="Garamond"/>
              <a:sym typeface="Garamond"/>
            </a:endParaRPr>
          </a:p>
          <a:p>
            <a:pPr indent="0" lvl="0" marL="457200" rtl="0" algn="l">
              <a:lnSpc>
                <a:spcPct val="100000"/>
              </a:lnSpc>
              <a:spcBef>
                <a:spcPts val="0"/>
              </a:spcBef>
              <a:spcAft>
                <a:spcPts val="0"/>
              </a:spcAft>
              <a:buSzPts val="1400"/>
              <a:buNone/>
            </a:pPr>
            <a:r>
              <a:t/>
            </a:r>
            <a:endParaRPr>
              <a:latin typeface="Garamond"/>
              <a:ea typeface="Garamond"/>
              <a:cs typeface="Garamond"/>
              <a:sym typeface="Garamond"/>
            </a:endParaRPr>
          </a:p>
          <a:p>
            <a:pPr indent="-304800" lvl="0" marL="457200" rtl="0" algn="l">
              <a:lnSpc>
                <a:spcPct val="100000"/>
              </a:lnSpc>
              <a:spcBef>
                <a:spcPts val="0"/>
              </a:spcBef>
              <a:spcAft>
                <a:spcPts val="0"/>
              </a:spcAft>
              <a:buSzPts val="1200"/>
              <a:buFont typeface="Garamond"/>
              <a:buAutoNum type="arabicPeriod"/>
            </a:pPr>
            <a:r>
              <a:rPr lang="en-US">
                <a:latin typeface="Garamond"/>
                <a:ea typeface="Garamond"/>
                <a:cs typeface="Garamond"/>
                <a:sym typeface="Garamond"/>
              </a:rPr>
              <a:t>Process-- Heats the DNA (separates into two strands) </a:t>
            </a:r>
            <a:endParaRPr>
              <a:latin typeface="Garamond"/>
              <a:ea typeface="Garamond"/>
              <a:cs typeface="Garamond"/>
              <a:sym typeface="Garamond"/>
            </a:endParaRPr>
          </a:p>
          <a:p>
            <a:pPr indent="-304800" lvl="0" marL="457200" rtl="0" algn="l">
              <a:lnSpc>
                <a:spcPct val="100000"/>
              </a:lnSpc>
              <a:spcBef>
                <a:spcPts val="0"/>
              </a:spcBef>
              <a:spcAft>
                <a:spcPts val="0"/>
              </a:spcAft>
              <a:buSzPts val="1200"/>
              <a:buFont typeface="Garamond"/>
              <a:buAutoNum type="arabicPeriod"/>
            </a:pPr>
            <a:r>
              <a:rPr lang="en-US">
                <a:latin typeface="Garamond"/>
                <a:ea typeface="Garamond"/>
                <a:cs typeface="Garamond"/>
                <a:sym typeface="Garamond"/>
              </a:rPr>
              <a:t>Add Primers, (short pieces of DNA to connect to the target sections of the 2 strands) </a:t>
            </a:r>
            <a:endParaRPr>
              <a:latin typeface="Garamond"/>
              <a:ea typeface="Garamond"/>
              <a:cs typeface="Garamond"/>
              <a:sym typeface="Garamond"/>
            </a:endParaRPr>
          </a:p>
          <a:p>
            <a:pPr indent="-304800" lvl="1" marL="914400" rtl="0" algn="l">
              <a:lnSpc>
                <a:spcPct val="100000"/>
              </a:lnSpc>
              <a:spcBef>
                <a:spcPts val="0"/>
              </a:spcBef>
              <a:spcAft>
                <a:spcPts val="0"/>
              </a:spcAft>
              <a:buSzPts val="1200"/>
              <a:buFont typeface="Garamond"/>
              <a:buAutoNum type="alphaLcPeriod"/>
            </a:pPr>
            <a:r>
              <a:rPr lang="en-US">
                <a:latin typeface="Garamond"/>
                <a:ea typeface="Garamond"/>
                <a:cs typeface="Garamond"/>
                <a:sym typeface="Garamond"/>
              </a:rPr>
              <a:t>The two strands look like a incomplete ladder---maybe three steps complete (then the left side of the ladder is gone)</a:t>
            </a:r>
            <a:endParaRPr>
              <a:latin typeface="Garamond"/>
              <a:ea typeface="Garamond"/>
              <a:cs typeface="Garamond"/>
              <a:sym typeface="Garamond"/>
            </a:endParaRPr>
          </a:p>
          <a:p>
            <a:pPr indent="-304800" lvl="0" marL="457200" rtl="0" algn="l">
              <a:lnSpc>
                <a:spcPct val="100000"/>
              </a:lnSpc>
              <a:spcBef>
                <a:spcPts val="0"/>
              </a:spcBef>
              <a:spcAft>
                <a:spcPts val="0"/>
              </a:spcAft>
              <a:buSzPts val="1200"/>
              <a:buFont typeface="Garamond"/>
              <a:buAutoNum type="arabicPeriod"/>
            </a:pPr>
            <a:r>
              <a:rPr lang="en-US">
                <a:latin typeface="Garamond"/>
                <a:ea typeface="Garamond"/>
                <a:cs typeface="Garamond"/>
                <a:sym typeface="Garamond"/>
              </a:rPr>
              <a:t>Add polymerase which synthesizes and replicates the DNA, doubling the size, it then goes through another (cycle threshold)</a:t>
            </a:r>
            <a:endParaRPr>
              <a:latin typeface="Garamond"/>
              <a:ea typeface="Garamond"/>
              <a:cs typeface="Garamond"/>
              <a:sym typeface="Garamond"/>
            </a:endParaRPr>
          </a:p>
          <a:p>
            <a:pPr indent="-304800" lvl="1" marL="914400" rtl="0" algn="l">
              <a:lnSpc>
                <a:spcPct val="100000"/>
              </a:lnSpc>
              <a:spcBef>
                <a:spcPts val="0"/>
              </a:spcBef>
              <a:spcAft>
                <a:spcPts val="0"/>
              </a:spcAft>
              <a:buSzPts val="1200"/>
              <a:buFont typeface="Garamond"/>
              <a:buAutoNum type="alphaLcPeriod"/>
            </a:pPr>
            <a:r>
              <a:rPr lang="en-US">
                <a:latin typeface="Garamond"/>
                <a:ea typeface="Garamond"/>
                <a:cs typeface="Garamond"/>
                <a:sym typeface="Garamond"/>
              </a:rPr>
              <a:t>The cycle threshold is selected by the technicians. A 40 cycle threshold would make about 1000 billion copies!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Great Video: </a:t>
            </a:r>
            <a:r>
              <a:rPr lang="en-US">
                <a:solidFill>
                  <a:srgbClr val="333333"/>
                </a:solidFill>
                <a:highlight>
                  <a:srgbClr val="FFFFFF"/>
                </a:highlight>
                <a:latin typeface="Garamond"/>
                <a:ea typeface="Garamond"/>
                <a:cs typeface="Garamond"/>
                <a:sym typeface="Garamond"/>
              </a:rPr>
              <a:t>PCR animation video - DNA Learning Center: </a:t>
            </a:r>
            <a:r>
              <a:rPr lang="en-US" u="sng">
                <a:solidFill>
                  <a:schemeClr val="hlink"/>
                </a:solidFill>
                <a:highlight>
                  <a:srgbClr val="FFFFFF"/>
                </a:highlight>
                <a:latin typeface="Garamond"/>
                <a:ea typeface="Garamond"/>
                <a:cs typeface="Garamond"/>
                <a:sym typeface="Garamond"/>
                <a:hlinkClick r:id="rId2"/>
              </a:rPr>
              <a:t>https://www.youtube.com/watch?v=2KoLnIwoZKU&amp;t=0s</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Dr. Sam Bailey out of New Zealand does excellent work on Covid-19- Her website is: </a:t>
            </a:r>
            <a:r>
              <a:rPr lang="en-US" u="sng">
                <a:solidFill>
                  <a:schemeClr val="hlink"/>
                </a:solidFill>
                <a:latin typeface="Garamond"/>
                <a:ea typeface="Garamond"/>
                <a:cs typeface="Garamond"/>
                <a:sym typeface="Garamond"/>
                <a:hlinkClick r:id="rId3"/>
              </a:rPr>
              <a:t>https://drsambailey.com/</a:t>
            </a:r>
            <a:endParaRPr>
              <a:latin typeface="Garamond"/>
              <a:ea typeface="Garamond"/>
              <a:cs typeface="Garamond"/>
              <a:sym typeface="Garamond"/>
            </a:endParaRPr>
          </a:p>
        </p:txBody>
      </p:sp>
      <p:sp>
        <p:nvSpPr>
          <p:cNvPr id="141" name="Google Shape;14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Clr>
                <a:schemeClr val="dk1"/>
              </a:buClr>
              <a:buSzPts val="1400"/>
              <a:buFont typeface="Garamond"/>
              <a:buChar char="-"/>
            </a:pPr>
            <a:r>
              <a:rPr lang="en-US">
                <a:latin typeface="Garamond"/>
                <a:ea typeface="Garamond"/>
                <a:cs typeface="Garamond"/>
                <a:sym typeface="Garamond"/>
              </a:rPr>
              <a:t>These tests are not specific. We are covered with billions of microorganism that change rapidly. (Barbara McClintock another nobel prize winner discussed this) Most of the microorganisms have nothing to do with illness. PCR is an indirect test that detects fragments of organisms. A genetic sequence</a:t>
            </a:r>
            <a:endParaRPr>
              <a:latin typeface="Garamond"/>
              <a:ea typeface="Garamond"/>
              <a:cs typeface="Garamond"/>
              <a:sym typeface="Garamond"/>
            </a:endParaRPr>
          </a:p>
          <a:p>
            <a:pPr indent="-317500" lvl="0" marL="457200" rtl="0" algn="l">
              <a:lnSpc>
                <a:spcPct val="100000"/>
              </a:lnSpc>
              <a:spcBef>
                <a:spcPts val="0"/>
              </a:spcBef>
              <a:spcAft>
                <a:spcPts val="0"/>
              </a:spcAft>
              <a:buClr>
                <a:schemeClr val="dk1"/>
              </a:buClr>
              <a:buSzPts val="1400"/>
              <a:buFont typeface="Garamond"/>
              <a:buChar char="-"/>
            </a:pPr>
            <a:r>
              <a:rPr lang="en-US">
                <a:latin typeface="Garamond"/>
                <a:ea typeface="Garamond"/>
                <a:cs typeface="Garamond"/>
                <a:sym typeface="Garamond"/>
              </a:rPr>
              <a:t>This Covid-19 PCR was not calibrated to detect a specific new pathogen as PCR has never been purified. </a:t>
            </a:r>
            <a:endParaRPr>
              <a:latin typeface="Garamond"/>
              <a:ea typeface="Garamond"/>
              <a:cs typeface="Garamond"/>
              <a:sym typeface="Garamond"/>
            </a:endParaRPr>
          </a:p>
          <a:p>
            <a:pPr indent="-317500" lvl="0" marL="457200" rtl="0" algn="l">
              <a:lnSpc>
                <a:spcPct val="100000"/>
              </a:lnSpc>
              <a:spcBef>
                <a:spcPts val="0"/>
              </a:spcBef>
              <a:spcAft>
                <a:spcPts val="0"/>
              </a:spcAft>
              <a:buClr>
                <a:schemeClr val="dk1"/>
              </a:buClr>
              <a:buSzPts val="1400"/>
              <a:buFont typeface="Garamond"/>
              <a:buChar char="-"/>
            </a:pPr>
            <a:r>
              <a:rPr lang="en-US">
                <a:latin typeface="Garamond"/>
                <a:ea typeface="Garamond"/>
                <a:cs typeface="Garamond"/>
                <a:sym typeface="Garamond"/>
              </a:rPr>
              <a:t>It would be unsound medical practice to say that PCR test is used to Diagnose Covid-19. </a:t>
            </a:r>
            <a:endParaRPr>
              <a:latin typeface="Garamond"/>
              <a:ea typeface="Garamond"/>
              <a:cs typeface="Garamond"/>
              <a:sym typeface="Garamond"/>
            </a:endParaRPr>
          </a:p>
          <a:p>
            <a:pPr indent="-317500" lvl="0" marL="457200" rtl="0" algn="l">
              <a:lnSpc>
                <a:spcPct val="100000"/>
              </a:lnSpc>
              <a:spcBef>
                <a:spcPts val="0"/>
              </a:spcBef>
              <a:spcAft>
                <a:spcPts val="0"/>
              </a:spcAft>
              <a:buClr>
                <a:schemeClr val="dk1"/>
              </a:buClr>
              <a:buSzPts val="1400"/>
              <a:buFont typeface="Garamond"/>
              <a:buChar char="-"/>
            </a:pPr>
            <a:r>
              <a:rPr lang="en-US">
                <a:latin typeface="Garamond"/>
                <a:ea typeface="Garamond"/>
                <a:cs typeface="Garamond"/>
                <a:sym typeface="Garamond"/>
              </a:rPr>
              <a:t>What are the costs? How much is being spent in the state of Oklahoma? </a:t>
            </a:r>
            <a:endParaRPr>
              <a:latin typeface="Garamond"/>
              <a:ea typeface="Garamond"/>
              <a:cs typeface="Garamond"/>
              <a:sym typeface="Garamond"/>
            </a:endParaRPr>
          </a:p>
          <a:p>
            <a:pPr indent="-228600" lvl="1" marL="914400" rtl="0" algn="l">
              <a:lnSpc>
                <a:spcPct val="100000"/>
              </a:lnSpc>
              <a:spcBef>
                <a:spcPts val="0"/>
              </a:spcBef>
              <a:spcAft>
                <a:spcPts val="0"/>
              </a:spcAft>
              <a:buClr>
                <a:schemeClr val="dk1"/>
              </a:buClr>
              <a:buSzPts val="1400"/>
              <a:buFont typeface="Garamond"/>
              <a:buNone/>
            </a:pPr>
            <a:r>
              <a:rPr lang="en-US">
                <a:latin typeface="Garamond"/>
                <a:ea typeface="Garamond"/>
                <a:cs typeface="Garamond"/>
                <a:sym typeface="Garamond"/>
              </a:rPr>
              <a:t>From August 6th to September 14th in New Zealand - </a:t>
            </a:r>
            <a:r>
              <a:rPr lang="en-US" u="sng">
                <a:latin typeface="Garamond"/>
                <a:ea typeface="Garamond"/>
                <a:cs typeface="Garamond"/>
                <a:sym typeface="Garamond"/>
                <a:hlinkClick r:id="rId2"/>
              </a:rPr>
              <a:t>Testing and Lab costs</a:t>
            </a:r>
            <a:r>
              <a:rPr lang="en-US">
                <a:latin typeface="Garamond"/>
                <a:ea typeface="Garamond"/>
                <a:cs typeface="Garamond"/>
                <a:sym typeface="Garamond"/>
              </a:rPr>
              <a:t> were 74 million for 5 million people and 6 weeks of work. </a:t>
            </a:r>
            <a:endParaRPr>
              <a:latin typeface="Garamond"/>
              <a:ea typeface="Garamond"/>
              <a:cs typeface="Garamond"/>
              <a:sym typeface="Garamond"/>
            </a:endParaRPr>
          </a:p>
          <a:p>
            <a:pPr indent="-317500" lvl="0" marL="457200" rtl="0" algn="l">
              <a:lnSpc>
                <a:spcPct val="100000"/>
              </a:lnSpc>
              <a:spcBef>
                <a:spcPts val="0"/>
              </a:spcBef>
              <a:spcAft>
                <a:spcPts val="0"/>
              </a:spcAft>
              <a:buClr>
                <a:schemeClr val="dk1"/>
              </a:buClr>
              <a:buSzPts val="1400"/>
              <a:buFont typeface="Garamond"/>
              <a:buChar char="-"/>
            </a:pPr>
            <a:r>
              <a:rPr lang="en-US">
                <a:latin typeface="Garamond"/>
                <a:ea typeface="Garamond"/>
                <a:cs typeface="Garamond"/>
                <a:sym typeface="Garamond"/>
              </a:rPr>
              <a:t>We have never conducted a Double Blind Experimental Trial to date so we are using a test that actually has little connection to illness. </a:t>
            </a:r>
            <a:endParaRPr>
              <a:latin typeface="Garamond"/>
              <a:ea typeface="Garamond"/>
              <a:cs typeface="Garamond"/>
              <a:sym typeface="Garamond"/>
            </a:endParaRPr>
          </a:p>
          <a:p>
            <a:pPr indent="-317500" lvl="0" marL="457200" rtl="0" algn="l">
              <a:spcBef>
                <a:spcPts val="0"/>
              </a:spcBef>
              <a:spcAft>
                <a:spcPts val="0"/>
              </a:spcAft>
              <a:buClr>
                <a:schemeClr val="dk1"/>
              </a:buClr>
              <a:buSzPts val="1400"/>
              <a:buFont typeface="Garamond"/>
              <a:buChar char="-"/>
            </a:pPr>
            <a:r>
              <a:rPr b="1" lang="en-US">
                <a:latin typeface="Garamond"/>
                <a:ea typeface="Garamond"/>
                <a:cs typeface="Garamond"/>
                <a:sym typeface="Garamond"/>
              </a:rPr>
              <a:t>PCR Adjusting Threshold Cycles</a:t>
            </a:r>
            <a:endParaRPr b="1">
              <a:latin typeface="Garamond"/>
              <a:ea typeface="Garamond"/>
              <a:cs typeface="Garamond"/>
              <a:sym typeface="Garamond"/>
            </a:endParaRPr>
          </a:p>
          <a:p>
            <a:pPr indent="-317500" lvl="0" marL="457200" rtl="0" algn="l">
              <a:spcBef>
                <a:spcPts val="0"/>
              </a:spcBef>
              <a:spcAft>
                <a:spcPts val="0"/>
              </a:spcAft>
              <a:buClr>
                <a:schemeClr val="dk1"/>
              </a:buClr>
              <a:buSzPts val="1400"/>
              <a:buFont typeface="Garamond"/>
              <a:buChar char="-"/>
            </a:pPr>
            <a:r>
              <a:t/>
            </a:r>
            <a:endParaRPr>
              <a:latin typeface="Garamond"/>
              <a:ea typeface="Garamond"/>
              <a:cs typeface="Garamond"/>
              <a:sym typeface="Garamond"/>
            </a:endParaRPr>
          </a:p>
          <a:p>
            <a:pPr indent="-317500" lvl="0" marL="457200" rtl="0" algn="l">
              <a:spcBef>
                <a:spcPts val="0"/>
              </a:spcBef>
              <a:spcAft>
                <a:spcPts val="0"/>
              </a:spcAft>
              <a:buClr>
                <a:schemeClr val="dk1"/>
              </a:buClr>
              <a:buSzPts val="1400"/>
              <a:buFont typeface="Garamond"/>
              <a:buChar char="-"/>
            </a:pPr>
            <a:r>
              <a:rPr lang="en-US">
                <a:latin typeface="Garamond"/>
                <a:ea typeface="Garamond"/>
                <a:cs typeface="Garamond"/>
                <a:sym typeface="Garamond"/>
              </a:rPr>
              <a:t>Last summer (2020), the New York Times</a:t>
            </a:r>
            <a:r>
              <a:rPr lang="en-US">
                <a:uFill>
                  <a:noFill/>
                </a:uFill>
                <a:latin typeface="Garamond"/>
                <a:ea typeface="Garamond"/>
                <a:cs typeface="Garamond"/>
                <a:sym typeface="Garamond"/>
                <a:hlinkClick r:id="rId3"/>
              </a:rPr>
              <a:t> </a:t>
            </a:r>
            <a:r>
              <a:rPr lang="en-US" u="sng">
                <a:latin typeface="Garamond"/>
                <a:ea typeface="Garamond"/>
                <a:cs typeface="Garamond"/>
                <a:sym typeface="Garamond"/>
                <a:hlinkClick r:id="rId4"/>
              </a:rPr>
              <a:t>reported</a:t>
            </a:r>
            <a:r>
              <a:rPr lang="en-US">
                <a:latin typeface="Garamond"/>
                <a:ea typeface="Garamond"/>
                <a:cs typeface="Garamond"/>
                <a:sym typeface="Garamond"/>
              </a:rPr>
              <a:t> that CTs above 34 almost never detect live virus but most often, dead nucleotides that are not contagious. The </a:t>
            </a:r>
            <a:r>
              <a:rPr i="1" lang="en-US">
                <a:latin typeface="Garamond"/>
                <a:ea typeface="Garamond"/>
                <a:cs typeface="Garamond"/>
                <a:sym typeface="Garamond"/>
              </a:rPr>
              <a:t>Sentinel</a:t>
            </a:r>
            <a:r>
              <a:rPr lang="en-US">
                <a:latin typeface="Garamond"/>
                <a:ea typeface="Garamond"/>
                <a:cs typeface="Garamond"/>
                <a:sym typeface="Garamond"/>
              </a:rPr>
              <a:t> found that many private labs in Kansas used</a:t>
            </a:r>
            <a:r>
              <a:rPr lang="en-US">
                <a:uFill>
                  <a:noFill/>
                </a:uFill>
                <a:latin typeface="Garamond"/>
                <a:ea typeface="Garamond"/>
                <a:cs typeface="Garamond"/>
                <a:sym typeface="Garamond"/>
                <a:hlinkClick r:id="rId5"/>
              </a:rPr>
              <a:t> </a:t>
            </a:r>
            <a:r>
              <a:rPr lang="en-US" u="sng">
                <a:latin typeface="Garamond"/>
                <a:ea typeface="Garamond"/>
                <a:cs typeface="Garamond"/>
                <a:sym typeface="Garamond"/>
                <a:hlinkClick r:id="rId6"/>
              </a:rPr>
              <a:t>thresholds of 38 and 40</a:t>
            </a:r>
            <a:r>
              <a:rPr lang="en-US">
                <a:latin typeface="Garamond"/>
                <a:ea typeface="Garamond"/>
                <a:cs typeface="Garamond"/>
                <a:sym typeface="Garamond"/>
              </a:rPr>
              <a:t>, and another one in</a:t>
            </a:r>
            <a:r>
              <a:rPr lang="en-US">
                <a:uFill>
                  <a:noFill/>
                </a:uFill>
                <a:latin typeface="Garamond"/>
                <a:ea typeface="Garamond"/>
                <a:cs typeface="Garamond"/>
                <a:sym typeface="Garamond"/>
                <a:hlinkClick r:id="rId7"/>
              </a:rPr>
              <a:t> </a:t>
            </a:r>
            <a:r>
              <a:rPr lang="en-US" u="sng">
                <a:latin typeface="Garamond"/>
                <a:ea typeface="Garamond"/>
                <a:cs typeface="Garamond"/>
                <a:sym typeface="Garamond"/>
                <a:hlinkClick r:id="rId8"/>
              </a:rPr>
              <a:t>Lenexa</a:t>
            </a:r>
            <a:r>
              <a:rPr lang="en-US">
                <a:latin typeface="Garamond"/>
                <a:ea typeface="Garamond"/>
                <a:cs typeface="Garamond"/>
                <a:sym typeface="Garamond"/>
              </a:rPr>
              <a:t> potentially at 45.  The state lab at the Kansas Department of Health initially used a 42 CT on its most commonly performed test; on</a:t>
            </a:r>
            <a:r>
              <a:rPr lang="en-US">
                <a:uFill>
                  <a:noFill/>
                </a:uFill>
                <a:latin typeface="Garamond"/>
                <a:ea typeface="Garamond"/>
                <a:cs typeface="Garamond"/>
                <a:sym typeface="Garamond"/>
                <a:hlinkClick r:id="rId9"/>
              </a:rPr>
              <a:t> </a:t>
            </a:r>
            <a:r>
              <a:rPr lang="en-US" u="sng">
                <a:latin typeface="Garamond"/>
                <a:ea typeface="Garamond"/>
                <a:cs typeface="Garamond"/>
                <a:sym typeface="Garamond"/>
                <a:hlinkClick r:id="rId10"/>
              </a:rPr>
              <a:t>January 7</a:t>
            </a:r>
            <a:r>
              <a:rPr lang="en-US">
                <a:latin typeface="Garamond"/>
                <a:ea typeface="Garamond"/>
                <a:cs typeface="Garamond"/>
                <a:sym typeface="Garamond"/>
              </a:rPr>
              <a:t>, they reduced it to 35.</a:t>
            </a:r>
            <a:endParaRPr>
              <a:latin typeface="Garamond"/>
              <a:ea typeface="Garamond"/>
              <a:cs typeface="Garamond"/>
              <a:sym typeface="Garamond"/>
            </a:endParaRPr>
          </a:p>
          <a:p>
            <a:pPr indent="-317500" lvl="0" marL="457200" rtl="0" algn="l">
              <a:lnSpc>
                <a:spcPct val="115000"/>
              </a:lnSpc>
              <a:spcBef>
                <a:spcPts val="1200"/>
              </a:spcBef>
              <a:spcAft>
                <a:spcPts val="0"/>
              </a:spcAft>
              <a:buSzPts val="1400"/>
              <a:buFont typeface="Garamond"/>
              <a:buChar char="-"/>
            </a:pPr>
            <a:r>
              <a:rPr lang="en-US">
                <a:latin typeface="Garamond"/>
                <a:ea typeface="Garamond"/>
                <a:cs typeface="Garamond"/>
                <a:sym typeface="Garamond"/>
              </a:rPr>
              <a:t>As the above graph reveals, when the CT value was reduced, the caseload reduced and correlated with the roll-out of the vaccinations. The CDC then put in place a tiered system of diagnosis with guidance for determining those infected post-vaccination by April/May of 2021: "Clinical specimens for sequencing should have an RT-PCR Ct value ≤28.” By spinning at a CT of less than 28, the likelihood of a positive </a:t>
            </a:r>
            <a:r>
              <a:rPr lang="en-US">
                <a:solidFill>
                  <a:schemeClr val="lt1"/>
                </a:solidFill>
                <a:latin typeface="Garamond"/>
                <a:ea typeface="Garamond"/>
                <a:cs typeface="Garamond"/>
                <a:sym typeface="Garamond"/>
              </a:rPr>
              <a:t>is reduced, whereas unvaccinated people will find it much easier to be diagnosed a “positive” PCR than vaccinated individuals. </a:t>
            </a:r>
            <a:endParaRPr>
              <a:solidFill>
                <a:schemeClr val="lt1"/>
              </a:solidFill>
              <a:latin typeface="Garamond"/>
              <a:ea typeface="Garamond"/>
              <a:cs typeface="Garamond"/>
              <a:sym typeface="Garamond"/>
            </a:endParaRPr>
          </a:p>
          <a:p>
            <a:pPr indent="-317500" lvl="0" marL="457200" rtl="0" algn="l">
              <a:spcBef>
                <a:spcPts val="1200"/>
              </a:spcBef>
              <a:spcAft>
                <a:spcPts val="0"/>
              </a:spcAft>
              <a:buSzPts val="1400"/>
              <a:buFont typeface="Garamond"/>
              <a:buChar char="-"/>
            </a:pPr>
            <a:r>
              <a:rPr lang="en-US">
                <a:solidFill>
                  <a:schemeClr val="lt1"/>
                </a:solidFill>
                <a:highlight>
                  <a:schemeClr val="dk1"/>
                </a:highlight>
                <a:latin typeface="Garamond"/>
                <a:ea typeface="Garamond"/>
                <a:cs typeface="Garamond"/>
                <a:sym typeface="Garamond"/>
              </a:rPr>
              <a:t>It should be noted that saying a standard of 28 CT applied to the general testing regime would preclude as many as </a:t>
            </a:r>
            <a:r>
              <a:rPr b="1" lang="en-US">
                <a:solidFill>
                  <a:schemeClr val="lt1"/>
                </a:solidFill>
                <a:highlight>
                  <a:schemeClr val="dk1"/>
                </a:highlight>
                <a:latin typeface="Garamond"/>
                <a:ea typeface="Garamond"/>
                <a:cs typeface="Garamond"/>
                <a:sym typeface="Garamond"/>
              </a:rPr>
              <a:t>90% of cases</a:t>
            </a:r>
            <a:r>
              <a:rPr lang="en-US">
                <a:solidFill>
                  <a:schemeClr val="lt1"/>
                </a:solidFill>
                <a:highlight>
                  <a:schemeClr val="dk1"/>
                </a:highlight>
                <a:latin typeface="Garamond"/>
                <a:ea typeface="Garamond"/>
                <a:cs typeface="Garamond"/>
                <a:sym typeface="Garamond"/>
              </a:rPr>
              <a:t> from being recorded.</a:t>
            </a:r>
            <a:endParaRPr>
              <a:solidFill>
                <a:schemeClr val="lt1"/>
              </a:solidFill>
              <a:highlight>
                <a:schemeClr val="dk1"/>
              </a:highlight>
              <a:latin typeface="Garamond"/>
              <a:ea typeface="Garamond"/>
              <a:cs typeface="Garamond"/>
              <a:sym typeface="Garamond"/>
            </a:endParaRPr>
          </a:p>
          <a:p>
            <a:pPr indent="-317500" lvl="0" marL="457200" rtl="0" algn="l">
              <a:lnSpc>
                <a:spcPct val="115000"/>
              </a:lnSpc>
              <a:spcBef>
                <a:spcPts val="1200"/>
              </a:spcBef>
              <a:spcAft>
                <a:spcPts val="0"/>
              </a:spcAft>
              <a:buSzPts val="1400"/>
              <a:buFont typeface="Garamond"/>
              <a:buChar char="-"/>
            </a:pPr>
            <a:r>
              <a:rPr lang="en-US">
                <a:solidFill>
                  <a:schemeClr val="lt1"/>
                </a:solidFill>
                <a:highlight>
                  <a:schemeClr val="dk1"/>
                </a:highlight>
                <a:latin typeface="Garamond"/>
                <a:ea typeface="Garamond"/>
                <a:cs typeface="Garamond"/>
                <a:sym typeface="Garamond"/>
              </a:rPr>
              <a:t>This is a policy designed to continuously </a:t>
            </a:r>
            <a:r>
              <a:rPr i="1" lang="en-US">
                <a:solidFill>
                  <a:schemeClr val="lt1"/>
                </a:solidFill>
                <a:highlight>
                  <a:schemeClr val="dk1"/>
                </a:highlight>
                <a:latin typeface="Garamond"/>
                <a:ea typeface="Garamond"/>
                <a:cs typeface="Garamond"/>
                <a:sym typeface="Garamond"/>
              </a:rPr>
              <a:t>inflate</a:t>
            </a:r>
            <a:r>
              <a:rPr lang="en-US">
                <a:solidFill>
                  <a:schemeClr val="lt1"/>
                </a:solidFill>
                <a:highlight>
                  <a:schemeClr val="dk1"/>
                </a:highlight>
                <a:latin typeface="Garamond"/>
                <a:ea typeface="Garamond"/>
                <a:cs typeface="Garamond"/>
                <a:sym typeface="Garamond"/>
              </a:rPr>
              <a:t> one number, and systematically </a:t>
            </a:r>
            <a:r>
              <a:rPr i="1" lang="en-US">
                <a:solidFill>
                  <a:schemeClr val="lt1"/>
                </a:solidFill>
                <a:highlight>
                  <a:schemeClr val="dk1"/>
                </a:highlight>
                <a:latin typeface="Garamond"/>
                <a:ea typeface="Garamond"/>
                <a:cs typeface="Garamond"/>
                <a:sym typeface="Garamond"/>
              </a:rPr>
              <a:t>minimize</a:t>
            </a:r>
            <a:r>
              <a:rPr lang="en-US">
                <a:solidFill>
                  <a:schemeClr val="lt1"/>
                </a:solidFill>
                <a:highlight>
                  <a:schemeClr val="dk1"/>
                </a:highlight>
                <a:latin typeface="Garamond"/>
                <a:ea typeface="Garamond"/>
                <a:cs typeface="Garamond"/>
                <a:sym typeface="Garamond"/>
              </a:rPr>
              <a:t> the other.</a:t>
            </a:r>
            <a:endParaRPr>
              <a:solidFill>
                <a:schemeClr val="lt1"/>
              </a:solidFill>
              <a:highlight>
                <a:schemeClr val="dk1"/>
              </a:highlight>
              <a:latin typeface="Garamond"/>
              <a:ea typeface="Garamond"/>
              <a:cs typeface="Garamond"/>
              <a:sym typeface="Garamond"/>
            </a:endParaRPr>
          </a:p>
          <a:p>
            <a:pPr indent="-317500" lvl="0" marL="457200" rtl="0" algn="l">
              <a:lnSpc>
                <a:spcPct val="115000"/>
              </a:lnSpc>
              <a:spcBef>
                <a:spcPts val="1200"/>
              </a:spcBef>
              <a:spcAft>
                <a:spcPts val="0"/>
              </a:spcAft>
              <a:buSzPts val="1400"/>
              <a:buFont typeface="Garamond"/>
              <a:buChar char="-"/>
            </a:pPr>
            <a:r>
              <a:rPr lang="en-US">
                <a:solidFill>
                  <a:schemeClr val="lt1"/>
                </a:solidFill>
                <a:highlight>
                  <a:schemeClr val="dk1"/>
                </a:highlight>
                <a:latin typeface="Garamond"/>
                <a:ea typeface="Garamond"/>
                <a:cs typeface="Garamond"/>
                <a:sym typeface="Garamond"/>
              </a:rPr>
              <a:t>Is this not an obvious and deliberate act of deception?</a:t>
            </a:r>
            <a:endParaRPr>
              <a:solidFill>
                <a:schemeClr val="lt1"/>
              </a:solidFill>
              <a:highlight>
                <a:schemeClr val="dk1"/>
              </a:highlight>
              <a:latin typeface="Garamond"/>
              <a:ea typeface="Garamond"/>
              <a:cs typeface="Garamond"/>
              <a:sym typeface="Garamond"/>
            </a:endParaRPr>
          </a:p>
          <a:p>
            <a:pPr indent="-317500" lvl="0" marL="457200" rtl="0" algn="l">
              <a:lnSpc>
                <a:spcPct val="115000"/>
              </a:lnSpc>
              <a:spcBef>
                <a:spcPts val="1200"/>
              </a:spcBef>
              <a:spcAft>
                <a:spcPts val="0"/>
              </a:spcAft>
              <a:buSzPts val="1400"/>
              <a:buFont typeface="Garamond"/>
              <a:buChar char="-"/>
            </a:pPr>
            <a:r>
              <a:rPr lang="en-US">
                <a:solidFill>
                  <a:schemeClr val="lt1"/>
                </a:solidFill>
                <a:highlight>
                  <a:schemeClr val="dk1"/>
                </a:highlight>
                <a:latin typeface="Garamond"/>
                <a:ea typeface="Garamond"/>
                <a:cs typeface="Garamond"/>
                <a:sym typeface="Garamond"/>
              </a:rPr>
              <a:t>“As of May 1, 2021, CDC transitioned from monitoring all reported vaccine breakthrough cases to focus on identifying and investigating only hospitalized or fatal cases due to any cause. This shift will help maximize the quality of the data collected on cases of greatest clinical and public health importance. Previous case counts, which were last updated on April 26, 2021, are available for reference only and will not be updated moving forward.” </a:t>
            </a:r>
            <a:r>
              <a:rPr lang="en-US" u="sng">
                <a:solidFill>
                  <a:srgbClr val="4DD0E1"/>
                </a:solidFill>
                <a:highlight>
                  <a:schemeClr val="dk1"/>
                </a:highlight>
                <a:latin typeface="Garamond"/>
                <a:ea typeface="Garamond"/>
                <a:cs typeface="Garamond"/>
                <a:sym typeface="Garamond"/>
                <a:hlinkClick r:id="rId11">
                  <a:extLst>
                    <a:ext uri="{A12FA001-AC4F-418D-AE19-62706E023703}">
                      <ahyp:hlinkClr val="tx"/>
                    </a:ext>
                  </a:extLst>
                </a:hlinkClick>
              </a:rPr>
              <a:t>https://www.cdc.gov/vaccines/covid-19/health-departments/breakthrough-cases.html</a:t>
            </a:r>
            <a:r>
              <a:rPr lang="en-US">
                <a:solidFill>
                  <a:schemeClr val="lt1"/>
                </a:solidFill>
                <a:highlight>
                  <a:schemeClr val="dk1"/>
                </a:highlight>
                <a:latin typeface="Garamond"/>
                <a:ea typeface="Garamond"/>
                <a:cs typeface="Garamond"/>
                <a:sym typeface="Garamond"/>
              </a:rPr>
              <a:t> </a:t>
            </a:r>
            <a:endParaRPr>
              <a:solidFill>
                <a:schemeClr val="lt1"/>
              </a:solidFill>
              <a:highlight>
                <a:schemeClr val="dk1"/>
              </a:highlight>
              <a:latin typeface="Garamond"/>
              <a:ea typeface="Garamond"/>
              <a:cs typeface="Garamond"/>
              <a:sym typeface="Garamond"/>
            </a:endParaRPr>
          </a:p>
          <a:p>
            <a:pPr indent="-317500" lvl="0" marL="457200" rtl="0" algn="l">
              <a:lnSpc>
                <a:spcPct val="115000"/>
              </a:lnSpc>
              <a:spcBef>
                <a:spcPts val="1200"/>
              </a:spcBef>
              <a:spcAft>
                <a:spcPts val="0"/>
              </a:spcAft>
              <a:buSzPts val="1400"/>
              <a:buFont typeface="Garamond"/>
              <a:buChar char="-"/>
            </a:pPr>
            <a:r>
              <a:rPr lang="en-US">
                <a:solidFill>
                  <a:schemeClr val="lt1"/>
                </a:solidFill>
                <a:highlight>
                  <a:schemeClr val="dk1"/>
                </a:highlight>
                <a:latin typeface="Garamond"/>
                <a:ea typeface="Garamond"/>
                <a:cs typeface="Garamond"/>
                <a:sym typeface="Garamond"/>
              </a:rPr>
              <a:t>Just like that, being asymptomatic – or having only minor symptoms – will no longer count as a “Covid case” </a:t>
            </a:r>
            <a:r>
              <a:rPr i="1" lang="en-US">
                <a:solidFill>
                  <a:schemeClr val="lt1"/>
                </a:solidFill>
                <a:highlight>
                  <a:schemeClr val="dk1"/>
                </a:highlight>
                <a:latin typeface="Garamond"/>
                <a:ea typeface="Garamond"/>
                <a:cs typeface="Garamond"/>
                <a:sym typeface="Garamond"/>
              </a:rPr>
              <a:t>but only if you’ve been vaccinated.</a:t>
            </a:r>
            <a:endParaRPr i="1">
              <a:solidFill>
                <a:schemeClr val="lt1"/>
              </a:solidFill>
              <a:highlight>
                <a:schemeClr val="dk1"/>
              </a:highlight>
              <a:latin typeface="Garamond"/>
              <a:ea typeface="Garamond"/>
              <a:cs typeface="Garamond"/>
              <a:sym typeface="Garamond"/>
            </a:endParaRPr>
          </a:p>
          <a:p>
            <a:pPr indent="-317500" lvl="0" marL="457200" rtl="0" algn="l">
              <a:spcBef>
                <a:spcPts val="1200"/>
              </a:spcBef>
              <a:spcAft>
                <a:spcPts val="0"/>
              </a:spcAft>
              <a:buSzPts val="1400"/>
              <a:buFont typeface="Garamond"/>
              <a:buChar char="-"/>
            </a:pPr>
            <a:r>
              <a:rPr lang="en-US" u="sng">
                <a:solidFill>
                  <a:srgbClr val="4DD0E1"/>
                </a:solidFill>
                <a:highlight>
                  <a:schemeClr val="dk1"/>
                </a:highlight>
                <a:latin typeface="Garamond"/>
                <a:ea typeface="Garamond"/>
                <a:cs typeface="Garamond"/>
                <a:sym typeface="Garamond"/>
                <a:hlinkClick r:id="rId12">
                  <a:extLst>
                    <a:ext uri="{A12FA001-AC4F-418D-AE19-62706E023703}">
                      <ahyp:hlinkClr val="tx"/>
                    </a:ext>
                  </a:extLst>
                </a:hlinkClick>
              </a:rPr>
              <a:t>https://www.zerohedge.com/covid-19/caught-red-handed-cdc-changes-test-thresholds-virtually-eliminate-new-covid-cases-among</a:t>
            </a:r>
            <a:endParaRPr>
              <a:solidFill>
                <a:schemeClr val="lt1"/>
              </a:solidFill>
              <a:highlight>
                <a:schemeClr val="dk1"/>
              </a:highlight>
              <a:latin typeface="Garamond"/>
              <a:ea typeface="Garamond"/>
              <a:cs typeface="Garamond"/>
              <a:sym typeface="Garamond"/>
            </a:endParaRPr>
          </a:p>
          <a:p>
            <a:pPr indent="-317500" lvl="0" marL="457200" rtl="0" algn="l">
              <a:spcBef>
                <a:spcPts val="0"/>
              </a:spcBef>
              <a:spcAft>
                <a:spcPts val="0"/>
              </a:spcAft>
              <a:buSzPts val="1400"/>
              <a:buFont typeface="Garamond"/>
              <a:buChar char="-"/>
            </a:pPr>
            <a:r>
              <a:t/>
            </a:r>
            <a:endParaRPr sz="1100">
              <a:solidFill>
                <a:schemeClr val="lt1"/>
              </a:solidFill>
              <a:highlight>
                <a:schemeClr val="dk1"/>
              </a:highlight>
              <a:latin typeface="Arial"/>
              <a:ea typeface="Arial"/>
              <a:cs typeface="Arial"/>
              <a:sym typeface="Arial"/>
            </a:endParaRPr>
          </a:p>
          <a:p>
            <a:pPr indent="-317500" lvl="0" marL="457200" rtl="0" algn="l">
              <a:lnSpc>
                <a:spcPct val="100000"/>
              </a:lnSpc>
              <a:spcBef>
                <a:spcPts val="0"/>
              </a:spcBef>
              <a:spcAft>
                <a:spcPts val="0"/>
              </a:spcAft>
              <a:buSzPts val="1400"/>
              <a:buFont typeface="Garamond"/>
              <a:buChar char="-"/>
            </a:pPr>
            <a:r>
              <a:t/>
            </a:r>
            <a:endParaRPr>
              <a:highlight>
                <a:schemeClr val="dk1"/>
              </a:highlight>
              <a:latin typeface="Garamond"/>
              <a:ea typeface="Garamond"/>
              <a:cs typeface="Garamond"/>
              <a:sym typeface="Garamond"/>
            </a:endParaRPr>
          </a:p>
        </p:txBody>
      </p:sp>
      <p:sp>
        <p:nvSpPr>
          <p:cNvPr id="148" name="Google Shape;14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021f63d28e_0_7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021f63d28e_0_7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1150" lvl="0" marL="457200" rtl="0" algn="l">
              <a:lnSpc>
                <a:spcPct val="115000"/>
              </a:lnSpc>
              <a:spcBef>
                <a:spcPts val="0"/>
              </a:spcBef>
              <a:spcAft>
                <a:spcPts val="0"/>
              </a:spcAft>
              <a:buClr>
                <a:schemeClr val="dk1"/>
              </a:buClr>
              <a:buSzPts val="1300"/>
              <a:buFont typeface="Garamond"/>
              <a:buChar char="•"/>
            </a:pPr>
            <a:r>
              <a:rPr i="1" lang="en-US" sz="1300">
                <a:highlight>
                  <a:schemeClr val="lt1"/>
                </a:highlight>
                <a:latin typeface="Garamond"/>
                <a:ea typeface="Garamond"/>
                <a:cs typeface="Garamond"/>
                <a:sym typeface="Garamond"/>
              </a:rPr>
              <a:t>Oxford Academic</a:t>
            </a:r>
            <a:r>
              <a:rPr lang="en-US" sz="1300">
                <a:highlight>
                  <a:schemeClr val="lt1"/>
                </a:highlight>
                <a:latin typeface="Garamond"/>
                <a:ea typeface="Garamond"/>
                <a:cs typeface="Garamond"/>
                <a:sym typeface="Garamond"/>
              </a:rPr>
              <a:t> in September on the correlation between </a:t>
            </a:r>
            <a:r>
              <a:rPr lang="en-US" sz="1300">
                <a:highlight>
                  <a:schemeClr val="lt1"/>
                </a:highlight>
                <a:uFill>
                  <a:noFill/>
                </a:uFill>
                <a:latin typeface="Garamond"/>
                <a:ea typeface="Garamond"/>
                <a:cs typeface="Garamond"/>
                <a:sym typeface="Garamond"/>
                <a:hlinkClick r:id="rId2"/>
              </a:rPr>
              <a:t>3,790 positive PCR tests and 1,941 SARS-CoV-2 isolates</a:t>
            </a:r>
            <a:r>
              <a:rPr lang="en-US" sz="1300">
                <a:highlight>
                  <a:schemeClr val="lt1"/>
                </a:highlight>
                <a:latin typeface="Garamond"/>
                <a:ea typeface="Garamond"/>
                <a:cs typeface="Garamond"/>
                <a:sym typeface="Garamond"/>
              </a:rPr>
              <a:t>. The researchers found that at a cycle threshold (ct) of 25, the test was 70 percent reliable, a figure that dropped to 20 percent at 30 cycles, and just three percent at 35 cycles. That meant 97 percent could have been false positives, yet they were used “in most laboratories in the USA and Europe</a:t>
            </a:r>
            <a:endParaRPr sz="1300">
              <a:highlight>
                <a:schemeClr val="lt1"/>
              </a:highlight>
              <a:latin typeface="Garamond"/>
              <a:ea typeface="Garamond"/>
              <a:cs typeface="Garamond"/>
              <a:sym typeface="Garamond"/>
            </a:endParaRPr>
          </a:p>
          <a:p>
            <a:pPr indent="-317500" lvl="0" marL="457200" rtl="0" algn="l">
              <a:lnSpc>
                <a:spcPct val="115000"/>
              </a:lnSpc>
              <a:spcBef>
                <a:spcPts val="0"/>
              </a:spcBef>
              <a:spcAft>
                <a:spcPts val="0"/>
              </a:spcAft>
              <a:buClr>
                <a:schemeClr val="dk1"/>
              </a:buClr>
              <a:buSzPts val="1400"/>
              <a:buFont typeface="Garamond"/>
              <a:buChar char="•"/>
            </a:pPr>
            <a:r>
              <a:rPr lang="en-US" sz="1100">
                <a:highlight>
                  <a:schemeClr val="lt1"/>
                </a:highlight>
                <a:latin typeface="Garamond"/>
                <a:ea typeface="Garamond"/>
                <a:cs typeface="Garamond"/>
                <a:sym typeface="Garamond"/>
              </a:rPr>
              <a:t>Surkova E, Nikolayevskyy V, Drobniewski F. False-positive COVID-19 results: hidden problems and costs. Lancet Respir Med. 2020 Dec;8(12):1167-1168. doi: 10.1016/S2213-2600(20)30453-7. Epub 2020 Sep 29. PMID: 33007240; PMCID: PMC7524437.</a:t>
            </a:r>
            <a:endParaRPr sz="1100">
              <a:highlight>
                <a:schemeClr val="lt1"/>
              </a:highlight>
              <a:latin typeface="Garamond"/>
              <a:ea typeface="Garamond"/>
              <a:cs typeface="Garamond"/>
              <a:sym typeface="Garamond"/>
            </a:endParaRPr>
          </a:p>
          <a:p>
            <a:pPr indent="-311150" lvl="0" marL="457200" rtl="0" algn="l">
              <a:lnSpc>
                <a:spcPct val="115000"/>
              </a:lnSpc>
              <a:spcBef>
                <a:spcPts val="0"/>
              </a:spcBef>
              <a:spcAft>
                <a:spcPts val="0"/>
              </a:spcAft>
              <a:buClr>
                <a:schemeClr val="dk1"/>
              </a:buClr>
              <a:buSzPts val="1300"/>
              <a:buFont typeface="Garamond"/>
              <a:buChar char="•"/>
            </a:pPr>
            <a:r>
              <a:rPr lang="en-US" sz="1100">
                <a:highlight>
                  <a:schemeClr val="lt1"/>
                </a:highlight>
                <a:latin typeface="Garamond"/>
                <a:ea typeface="Garamond"/>
                <a:cs typeface="Garamond"/>
                <a:sym typeface="Garamond"/>
              </a:rPr>
              <a:t>Braunstein GD, Schwartz L, Hymel P, Fielding J. False Positive Results With SARS-CoV-2 RT-PCR Tests and How to Evaluate a RT-PCR-Positive Test for the Possibility of a False Positive Result. </a:t>
            </a:r>
            <a:r>
              <a:rPr i="1" lang="en-US" sz="1100">
                <a:highlight>
                  <a:schemeClr val="lt1"/>
                </a:highlight>
                <a:latin typeface="Garamond"/>
                <a:ea typeface="Garamond"/>
                <a:cs typeface="Garamond"/>
                <a:sym typeface="Garamond"/>
              </a:rPr>
              <a:t>J Occup Environ Med</a:t>
            </a:r>
            <a:r>
              <a:rPr lang="en-US" sz="1100">
                <a:highlight>
                  <a:schemeClr val="lt1"/>
                </a:highlight>
                <a:latin typeface="Garamond"/>
                <a:ea typeface="Garamond"/>
                <a:cs typeface="Garamond"/>
                <a:sym typeface="Garamond"/>
              </a:rPr>
              <a:t>. 2021;63(3):e159-e162. doi:10.1097/JOM.0000000000002138</a:t>
            </a:r>
            <a:endParaRPr sz="1300">
              <a:highlight>
                <a:schemeClr val="lt1"/>
              </a:highlight>
              <a:latin typeface="Garamond"/>
              <a:ea typeface="Garamond"/>
              <a:cs typeface="Garamond"/>
              <a:sym typeface="Garamond"/>
            </a:endParaRPr>
          </a:p>
          <a:p>
            <a:pPr indent="0" lvl="0" marL="0" rtl="0" algn="l">
              <a:spcBef>
                <a:spcPts val="0"/>
              </a:spcBef>
              <a:spcAft>
                <a:spcPts val="0"/>
              </a:spcAft>
              <a:buNone/>
            </a:pPr>
            <a:r>
              <a:t/>
            </a:r>
            <a:endParaRPr/>
          </a:p>
        </p:txBody>
      </p:sp>
      <p:sp>
        <p:nvSpPr>
          <p:cNvPr id="168" name="Google Shape;168;g1021f63d28e_0_7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cfa1ce33eb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cfa1ce33eb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cfa1ce33eb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Clr>
                <a:schemeClr val="dk1"/>
              </a:buClr>
              <a:buSzPts val="1200"/>
              <a:buFont typeface="Garamond"/>
              <a:buChar char="•"/>
            </a:pPr>
            <a:r>
              <a:rPr lang="en-US" u="sng">
                <a:solidFill>
                  <a:schemeClr val="hlink"/>
                </a:solidFill>
                <a:latin typeface="Garamond"/>
                <a:ea typeface="Garamond"/>
                <a:cs typeface="Garamond"/>
                <a:sym typeface="Garamond"/>
                <a:hlinkClick r:id="rId2"/>
              </a:rPr>
              <a:t>Wilfried</a:t>
            </a:r>
            <a:r>
              <a:rPr lang="en-US" u="sng">
                <a:solidFill>
                  <a:schemeClr val="hlink"/>
                </a:solidFill>
                <a:latin typeface="Garamond"/>
                <a:ea typeface="Garamond"/>
                <a:cs typeface="Garamond"/>
                <a:sym typeface="Garamond"/>
                <a:hlinkClick r:id="rId3"/>
              </a:rPr>
              <a:t> Kellogg (1919)</a:t>
            </a:r>
            <a:r>
              <a:rPr lang="en-US">
                <a:latin typeface="Garamond"/>
                <a:ea typeface="Garamond"/>
                <a:cs typeface="Garamond"/>
                <a:sym typeface="Garamond"/>
              </a:rPr>
              <a:t> efficacy of mask wearing during the Spanish Flu. “</a:t>
            </a:r>
            <a:r>
              <a:rPr lang="en-US">
                <a:latin typeface="Garamond"/>
                <a:ea typeface="Garamond"/>
                <a:cs typeface="Garamond"/>
                <a:sym typeface="Garamond"/>
              </a:rPr>
              <a:t>Unhygienic</a:t>
            </a:r>
            <a:r>
              <a:rPr lang="en-US">
                <a:latin typeface="Garamond"/>
                <a:ea typeface="Garamond"/>
                <a:cs typeface="Garamond"/>
                <a:sym typeface="Garamond"/>
              </a:rPr>
              <a:t> influence when extended to the entire working day of the individual”</a:t>
            </a:r>
            <a:endParaRPr>
              <a:latin typeface="Garamond"/>
              <a:ea typeface="Garamond"/>
              <a:cs typeface="Garamond"/>
              <a:sym typeface="Garamond"/>
            </a:endParaRPr>
          </a:p>
          <a:p>
            <a:pPr indent="-317500" lvl="1" marL="914400" rtl="0" algn="l">
              <a:lnSpc>
                <a:spcPct val="100000"/>
              </a:lnSpc>
              <a:spcBef>
                <a:spcPts val="0"/>
              </a:spcBef>
              <a:spcAft>
                <a:spcPts val="0"/>
              </a:spcAft>
              <a:buSzPts val="1400"/>
              <a:buFont typeface="Garamond"/>
              <a:buChar char="•"/>
            </a:pPr>
            <a:r>
              <a:rPr lang="en-US">
                <a:latin typeface="Garamond"/>
                <a:ea typeface="Garamond"/>
                <a:cs typeface="Garamond"/>
                <a:sym typeface="Garamond"/>
              </a:rPr>
              <a:t>California STate Board of Health issued a regulation requiring the wearing of face masks by those in contact with known cases. Any health officer could arrest any person with a cold who was found going about in </a:t>
            </a:r>
            <a:r>
              <a:rPr lang="en-US">
                <a:latin typeface="Garamond"/>
                <a:ea typeface="Garamond"/>
                <a:cs typeface="Garamond"/>
                <a:sym typeface="Garamond"/>
              </a:rPr>
              <a:t>public unmasked. Boston, Buffalo, San Francisco and Washington </a:t>
            </a:r>
            <a:endParaRPr>
              <a:latin typeface="Garamond"/>
              <a:ea typeface="Garamond"/>
              <a:cs typeface="Garamond"/>
              <a:sym typeface="Garamond"/>
            </a:endParaRPr>
          </a:p>
          <a:p>
            <a:pPr indent="-317500" lvl="0" marL="457200" rtl="0" algn="l">
              <a:lnSpc>
                <a:spcPct val="100000"/>
              </a:lnSpc>
              <a:spcBef>
                <a:spcPts val="0"/>
              </a:spcBef>
              <a:spcAft>
                <a:spcPts val="0"/>
              </a:spcAft>
              <a:buSzPts val="1400"/>
              <a:buFont typeface="Garamond"/>
              <a:buChar char="•"/>
            </a:pPr>
            <a:r>
              <a:rPr lang="en-US">
                <a:latin typeface="Garamond"/>
                <a:ea typeface="Garamond"/>
                <a:cs typeface="Garamond"/>
                <a:sym typeface="Garamond"/>
              </a:rPr>
              <a:t>Confirmed Kellogg with International Journal of Environmental Res. Public Health (2021) article which found oxygen drop, and fatigue, respiratory impairment and oxygen drop, N95 masks and Co2 rise, N95 Masks and O2 drop, N95 masks and headaches, respiratory impairment and temperature rise, temperature rise and moisture under the mask.</a:t>
            </a:r>
            <a:endParaRPr>
              <a:latin typeface="Garamond"/>
              <a:ea typeface="Garamond"/>
              <a:cs typeface="Garamond"/>
              <a:sym typeface="Garamond"/>
            </a:endParaRPr>
          </a:p>
          <a:p>
            <a:pPr indent="-304800" lvl="0" marL="457200" rtl="0" algn="l">
              <a:lnSpc>
                <a:spcPct val="100000"/>
              </a:lnSpc>
              <a:spcBef>
                <a:spcPts val="0"/>
              </a:spcBef>
              <a:spcAft>
                <a:spcPts val="0"/>
              </a:spcAft>
              <a:buClr>
                <a:schemeClr val="dk1"/>
              </a:buClr>
              <a:buSzPts val="1200"/>
              <a:buFont typeface="Garamond"/>
              <a:buChar char="•"/>
            </a:pPr>
            <a:r>
              <a:rPr lang="en-US">
                <a:latin typeface="Garamond"/>
                <a:ea typeface="Garamond"/>
                <a:cs typeface="Garamond"/>
                <a:sym typeface="Garamond"/>
              </a:rPr>
              <a:t>The Brown University Study included Florida, Massachusetts, and New York students/staff from 2020-2021. </a:t>
            </a:r>
            <a:endParaRPr>
              <a:latin typeface="Garamond"/>
              <a:ea typeface="Garamond"/>
              <a:cs typeface="Garamond"/>
              <a:sym typeface="Garamond"/>
            </a:endParaRPr>
          </a:p>
          <a:p>
            <a:pPr indent="-304800" lvl="0" marL="457200" rtl="0" algn="l">
              <a:lnSpc>
                <a:spcPct val="115000"/>
              </a:lnSpc>
              <a:spcBef>
                <a:spcPts val="0"/>
              </a:spcBef>
              <a:spcAft>
                <a:spcPts val="0"/>
              </a:spcAft>
              <a:buClr>
                <a:srgbClr val="212529"/>
              </a:buClr>
              <a:buSzPts val="1200"/>
              <a:buFont typeface="Garamond"/>
              <a:buChar char="•"/>
            </a:pPr>
            <a:r>
              <a:rPr lang="en-US">
                <a:solidFill>
                  <a:srgbClr val="212529"/>
                </a:solidFill>
                <a:highlight>
                  <a:srgbClr val="FFFFFF"/>
                </a:highlight>
                <a:latin typeface="Garamond"/>
                <a:ea typeface="Garamond"/>
                <a:cs typeface="Garamond"/>
                <a:sym typeface="Garamond"/>
              </a:rPr>
              <a:t>Plain cloth covering has near zero efficiency at filtering .3 um size particles or below-- scientific evidence shows us Covid-19 particles are .125um. </a:t>
            </a:r>
            <a:endParaRPr>
              <a:solidFill>
                <a:srgbClr val="323232"/>
              </a:solidFill>
              <a:highlight>
                <a:srgbClr val="FFFFFF"/>
              </a:highlight>
              <a:latin typeface="Garamond"/>
              <a:ea typeface="Garamond"/>
              <a:cs typeface="Garamond"/>
              <a:sym typeface="Garamond"/>
            </a:endParaRPr>
          </a:p>
          <a:p>
            <a:pPr indent="-304800" lvl="1" marL="914400" rtl="0" algn="l">
              <a:lnSpc>
                <a:spcPct val="115000"/>
              </a:lnSpc>
              <a:spcBef>
                <a:spcPts val="0"/>
              </a:spcBef>
              <a:spcAft>
                <a:spcPts val="0"/>
              </a:spcAft>
              <a:buClr>
                <a:srgbClr val="212529"/>
              </a:buClr>
              <a:buSzPts val="1200"/>
              <a:buFont typeface="Garamond"/>
              <a:buChar char="•"/>
            </a:pPr>
            <a:r>
              <a:rPr i="1" lang="en-US">
                <a:solidFill>
                  <a:srgbClr val="52ABEA"/>
                </a:solidFill>
                <a:uFill>
                  <a:noFill/>
                </a:uFill>
                <a:latin typeface="Garamond"/>
                <a:ea typeface="Garamond"/>
                <a:cs typeface="Garamond"/>
                <a:sym typeface="Garamond"/>
                <a:hlinkClick r:id="rId4">
                  <a:extLst>
                    <a:ext uri="{A12FA001-AC4F-418D-AE19-62706E023703}">
                      <ahyp:hlinkClr val="tx"/>
                    </a:ext>
                  </a:extLst>
                </a:hlinkClick>
              </a:rPr>
              <a:t>https://academic.oup.com/annweh/article/54/7/789/202744</a:t>
            </a:r>
            <a:r>
              <a:rPr i="1" lang="en-US">
                <a:solidFill>
                  <a:srgbClr val="323232"/>
                </a:solidFill>
                <a:latin typeface="Garamond"/>
                <a:ea typeface="Garamond"/>
                <a:cs typeface="Garamond"/>
                <a:sym typeface="Garamond"/>
              </a:rPr>
              <a:t>; </a:t>
            </a:r>
            <a:r>
              <a:rPr i="1" lang="en-US">
                <a:solidFill>
                  <a:srgbClr val="52ABEA"/>
                </a:solidFill>
                <a:uFill>
                  <a:noFill/>
                </a:uFill>
                <a:latin typeface="Garamond"/>
                <a:ea typeface="Garamond"/>
                <a:cs typeface="Garamond"/>
                <a:sym typeface="Garamond"/>
                <a:hlinkClick r:id="rId5">
                  <a:extLst>
                    <a:ext uri="{A12FA001-AC4F-418D-AE19-62706E023703}">
                      <ahyp:hlinkClr val="tx"/>
                    </a:ext>
                  </a:extLst>
                </a:hlinkClick>
              </a:rPr>
              <a:t>https://www.cidrap.umn.edu/news-perspective/2020/04/commentary-masks-all-covid-19-not-based-sound-data</a:t>
            </a:r>
            <a:r>
              <a:rPr lang="en-US">
                <a:solidFill>
                  <a:srgbClr val="323232"/>
                </a:solidFill>
                <a:latin typeface="Garamond"/>
                <a:ea typeface="Garamond"/>
                <a:cs typeface="Garamond"/>
                <a:sym typeface="Garamond"/>
              </a:rPr>
              <a:t>; </a:t>
            </a:r>
            <a:r>
              <a:rPr i="1" lang="en-US">
                <a:solidFill>
                  <a:srgbClr val="52ABEA"/>
                </a:solidFill>
                <a:uFill>
                  <a:noFill/>
                </a:uFill>
                <a:latin typeface="Garamond"/>
                <a:ea typeface="Garamond"/>
                <a:cs typeface="Garamond"/>
                <a:sym typeface="Garamond"/>
                <a:hlinkClick r:id="rId6">
                  <a:extLst>
                    <a:ext uri="{A12FA001-AC4F-418D-AE19-62706E023703}">
                      <ahyp:hlinkClr val="tx"/>
                    </a:ext>
                  </a:extLst>
                </a:hlinkClick>
              </a:rPr>
              <a:t>https://academic.oup.com/annweh/article/54/7/789/202744</a:t>
            </a:r>
            <a:endParaRPr>
              <a:latin typeface="Garamond"/>
              <a:ea typeface="Garamond"/>
              <a:cs typeface="Garamond"/>
              <a:sym typeface="Garamond"/>
            </a:endParaRPr>
          </a:p>
          <a:p>
            <a:pPr indent="0" lvl="0" marL="0" rtl="0" algn="l">
              <a:lnSpc>
                <a:spcPct val="115000"/>
              </a:lnSpc>
              <a:spcBef>
                <a:spcPts val="1100"/>
              </a:spcBef>
              <a:spcAft>
                <a:spcPts val="0"/>
              </a:spcAft>
              <a:buSzPts val="1400"/>
              <a:buNone/>
            </a:pPr>
            <a:r>
              <a:rPr lang="en-US">
                <a:latin typeface="Garamond"/>
                <a:ea typeface="Garamond"/>
                <a:cs typeface="Garamond"/>
                <a:sym typeface="Garamond"/>
              </a:rPr>
              <a:t>October 5, 2021: Florida Study:  Data from Florida schools both with and without mask mandates shows that masks on kids make no difference inside schools when it comes to covid cases. COVID positivity rates declined at a rate of 65 percent for unmasked districts, as compared to 67 percent for masked. Put simply, the data for this school year shows no benefit to forced masking in pediatric age groups in terms of either case rate or positivity rate.</a:t>
            </a:r>
            <a:endParaRPr>
              <a:latin typeface="Garamond"/>
              <a:ea typeface="Garamond"/>
              <a:cs typeface="Garamond"/>
              <a:sym typeface="Garamond"/>
            </a:endParaRPr>
          </a:p>
          <a:p>
            <a:pPr indent="-298450" lvl="0" marL="457200" rtl="0" algn="l">
              <a:lnSpc>
                <a:spcPct val="115000"/>
              </a:lnSpc>
              <a:spcBef>
                <a:spcPts val="1100"/>
              </a:spcBef>
              <a:spcAft>
                <a:spcPts val="0"/>
              </a:spcAft>
              <a:buClr>
                <a:srgbClr val="201F1E"/>
              </a:buClr>
              <a:buSzPts val="1100"/>
              <a:buFont typeface="Garamond"/>
              <a:buChar char="●"/>
            </a:pPr>
            <a:r>
              <a:rPr b="1" lang="en-US" sz="1100">
                <a:solidFill>
                  <a:srgbClr val="201F1E"/>
                </a:solidFill>
                <a:latin typeface="Garamond"/>
                <a:ea typeface="Garamond"/>
                <a:cs typeface="Garamond"/>
                <a:sym typeface="Garamond"/>
              </a:rPr>
              <a:t>An Additional 30 Studies on Mask Efficacy</a:t>
            </a:r>
            <a:endParaRPr b="1" sz="1100">
              <a:solidFill>
                <a:srgbClr val="201F1E"/>
              </a:solidFill>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7">
                  <a:extLst>
                    <a:ext uri="{A12FA001-AC4F-418D-AE19-62706E023703}">
                      <ahyp:hlinkClr val="tx"/>
                    </a:ext>
                  </a:extLst>
                </a:hlinkClick>
              </a:rPr>
              <a:t>https://www.medrxiv.org/content/10.1101/2021.05.18.21257385v1.full-text</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8">
                  <a:extLst>
                    <a:ext uri="{A12FA001-AC4F-418D-AE19-62706E023703}">
                      <ahyp:hlinkClr val="tx"/>
                    </a:ext>
                  </a:extLst>
                </a:hlinkClick>
              </a:rPr>
              <a:t>https://swprs.org/face-masks-evidence/</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9">
                  <a:extLst>
                    <a:ext uri="{A12FA001-AC4F-418D-AE19-62706E023703}">
                      <ahyp:hlinkClr val="tx"/>
                    </a:ext>
                  </a:extLst>
                </a:hlinkClick>
              </a:rPr>
              <a:t>https://pubmed.ncbi.nlm.nih.gov/29395560/</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10">
                  <a:extLst>
                    <a:ext uri="{A12FA001-AC4F-418D-AE19-62706E023703}">
                      <ahyp:hlinkClr val="tx"/>
                    </a:ext>
                  </a:extLst>
                </a:hlinkClick>
              </a:rPr>
              <a:t>https://pubmed.ncbi.nlm.nih.gov/32590322/</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11">
                  <a:extLst>
                    <a:ext uri="{A12FA001-AC4F-418D-AE19-62706E023703}">
                      <ahyp:hlinkClr val="tx"/>
                    </a:ext>
                  </a:extLst>
                </a:hlinkClick>
              </a:rPr>
              <a:t>https://pubmed.ncbi.nlm.nih.gov/15340662/</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12">
                  <a:extLst>
                    <a:ext uri="{A12FA001-AC4F-418D-AE19-62706E023703}">
                      <ahyp:hlinkClr val="tx"/>
                    </a:ext>
                  </a:extLst>
                </a:hlinkClick>
              </a:rPr>
              <a:t>https://pubmed.ncbi.nlm.nih.gov/26579222/</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13">
                  <a:extLst>
                    <a:ext uri="{A12FA001-AC4F-418D-AE19-62706E023703}">
                      <ahyp:hlinkClr val="tx"/>
                    </a:ext>
                  </a:extLst>
                </a:hlinkClick>
              </a:rPr>
              <a:t>https://pubmed.ncbi.nlm.nih.gov/31159777/</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14">
                  <a:extLst>
                    <a:ext uri="{A12FA001-AC4F-418D-AE19-62706E023703}">
                      <ahyp:hlinkClr val="tx"/>
                    </a:ext>
                  </a:extLst>
                </a:hlinkClick>
              </a:rPr>
              <a:t>https://www.ncbi.nlm.nih.gov/pmc/articles/PMC4420971/</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15">
                  <a:extLst>
                    <a:ext uri="{A12FA001-AC4F-418D-AE19-62706E023703}">
                      <ahyp:hlinkClr val="tx"/>
                    </a:ext>
                  </a:extLst>
                </a:hlinkClick>
              </a:rPr>
              <a:t>https://www.medrxiv.org/content/10.1101/2020.04.01.20049528v1</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16">
                  <a:extLst>
                    <a:ext uri="{A12FA001-AC4F-418D-AE19-62706E023703}">
                      <ahyp:hlinkClr val="tx"/>
                    </a:ext>
                  </a:extLst>
                </a:hlinkClick>
              </a:rPr>
              <a:t>https://www.medrxiv.org/content/10.1101/2020.03.30.20047217v2</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17">
                  <a:extLst>
                    <a:ext uri="{A12FA001-AC4F-418D-AE19-62706E023703}">
                      <ahyp:hlinkClr val="tx"/>
                    </a:ext>
                  </a:extLst>
                </a:hlinkClick>
              </a:rPr>
              <a:t>https://www.nejm.org/doi/full/10.1056/NEJMp2006372</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18">
                  <a:extLst>
                    <a:ext uri="{A12FA001-AC4F-418D-AE19-62706E023703}">
                      <ahyp:hlinkClr val="tx"/>
                    </a:ext>
                  </a:extLst>
                </a:hlinkClick>
              </a:rPr>
              <a:t>https://jamanetwork.com/journals/jama/fullarticle/2749214</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19">
                  <a:extLst>
                    <a:ext uri="{A12FA001-AC4F-418D-AE19-62706E023703}">
                      <ahyp:hlinkClr val="tx"/>
                    </a:ext>
                  </a:extLst>
                </a:hlinkClick>
              </a:rPr>
              <a:t>https://www.cmaj.ca/content/188/8/567</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20">
                  <a:extLst>
                    <a:ext uri="{A12FA001-AC4F-418D-AE19-62706E023703}">
                      <ahyp:hlinkClr val="tx"/>
                    </a:ext>
                  </a:extLst>
                </a:hlinkClick>
              </a:rPr>
              <a:t>https://www.ncbi.nlm.nih.gov/pmc/articles/PMC5779801/</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21">
                  <a:extLst>
                    <a:ext uri="{A12FA001-AC4F-418D-AE19-62706E023703}">
                      <ahyp:hlinkClr val="tx"/>
                    </a:ext>
                  </a:extLst>
                </a:hlinkClick>
              </a:rPr>
              <a:t>https://pubmed.ncbi.nlm.nih.gov/19216002/</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22">
                  <a:extLst>
                    <a:ext uri="{A12FA001-AC4F-418D-AE19-62706E023703}">
                      <ahyp:hlinkClr val="tx"/>
                    </a:ext>
                  </a:extLst>
                </a:hlinkClick>
              </a:rPr>
              <a:t>https://www.ncbi.nlm.nih.gov/pmc/articles/PMC4420971/</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23">
                  <a:extLst>
                    <a:ext uri="{A12FA001-AC4F-418D-AE19-62706E023703}">
                      <ahyp:hlinkClr val="tx"/>
                    </a:ext>
                  </a:extLst>
                </a:hlinkClick>
              </a:rPr>
              <a:t>https://academic.oup.com/cid/article/65/11/1934/4068747</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24">
                  <a:extLst>
                    <a:ext uri="{A12FA001-AC4F-418D-AE19-62706E023703}">
                      <ahyp:hlinkClr val="tx"/>
                    </a:ext>
                  </a:extLst>
                </a:hlinkClick>
              </a:rPr>
              <a:t>https://www.jstage.jst.go.jp/article/bio/23/2/23_61/_pdf/-char/en</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25">
                  <a:extLst>
                    <a:ext uri="{A12FA001-AC4F-418D-AE19-62706E023703}">
                      <ahyp:hlinkClr val="tx"/>
                    </a:ext>
                  </a:extLst>
                </a:hlinkClick>
              </a:rPr>
              <a:t>https://link.springer.com/article/10.1007/BF01658736</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26">
                  <a:extLst>
                    <a:ext uri="{A12FA001-AC4F-418D-AE19-62706E023703}">
                      <ahyp:hlinkClr val="tx"/>
                    </a:ext>
                  </a:extLst>
                </a:hlinkClick>
              </a:rPr>
              <a:t>https://www.journalofhospitalinfection.com/article/0195-6701(91)90148-2/pdf90148-2/pdf</a:t>
            </a:r>
            <a:r>
              <a:rPr lang="en-US" sz="1100">
                <a:latin typeface="Garamond"/>
                <a:ea typeface="Garamond"/>
                <a:cs typeface="Garamond"/>
                <a:sym typeface="Garamond"/>
              </a:rPr>
              <a:t>)</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27">
                  <a:extLst>
                    <a:ext uri="{A12FA001-AC4F-418D-AE19-62706E023703}">
                      <ahyp:hlinkClr val="tx"/>
                    </a:ext>
                  </a:extLst>
                </a:hlinkClick>
              </a:rPr>
              <a:t>https://www.ncbi.nlm.nih.gov/pmc/articles/PMC2493952/pdf/annrcse01509-0009.pdf</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28">
                  <a:extLst>
                    <a:ext uri="{A12FA001-AC4F-418D-AE19-62706E023703}">
                      <ahyp:hlinkClr val="tx"/>
                    </a:ext>
                  </a:extLst>
                </a:hlinkClick>
              </a:rPr>
              <a:t>https://web.archive.org/web/20200717141836/https://www.cidrap.umn.edu/news-perspective/2020/04/commentary-masks-all-covid-19-not-based-sound-data</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29">
                  <a:extLst>
                    <a:ext uri="{A12FA001-AC4F-418D-AE19-62706E023703}">
                      <ahyp:hlinkClr val="tx"/>
                    </a:ext>
                  </a:extLst>
                </a:hlinkClick>
              </a:rPr>
              <a:t>https://www.nap.edu/catalog/25776/rapid-expert-consultation-on-the-effectiveness-of-fabric-masks-for-the-covid-19-pandemic-april-8-2020</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30">
                  <a:extLst>
                    <a:ext uri="{A12FA001-AC4F-418D-AE19-62706E023703}">
                      <ahyp:hlinkClr val="tx"/>
                    </a:ext>
                  </a:extLst>
                </a:hlinkClick>
              </a:rPr>
              <a:t>https://www.nap.edu/read/25776/chapter/1#6</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31">
                  <a:extLst>
                    <a:ext uri="{A12FA001-AC4F-418D-AE19-62706E023703}">
                      <ahyp:hlinkClr val="tx"/>
                    </a:ext>
                  </a:extLst>
                </a:hlinkClick>
              </a:rPr>
              <a:t>https://wwwnc.cdc.gov/eid/article/26/5/19-0994_article</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32">
                  <a:extLst>
                    <a:ext uri="{A12FA001-AC4F-418D-AE19-62706E023703}">
                      <ahyp:hlinkClr val="tx"/>
                    </a:ext>
                  </a:extLst>
                </a:hlinkClick>
              </a:rPr>
              <a:t>https://academic.oup.com/annweh/article/54/7/789/202744</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33">
                  <a:extLst>
                    <a:ext uri="{A12FA001-AC4F-418D-AE19-62706E023703}">
                      <ahyp:hlinkClr val="tx"/>
                    </a:ext>
                  </a:extLst>
                </a:hlinkClick>
              </a:rPr>
              <a:t>https://www.ncbi.nlm.nih.gov/pmc/articles/PMC6599448/</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34">
                  <a:extLst>
                    <a:ext uri="{A12FA001-AC4F-418D-AE19-62706E023703}">
                      <ahyp:hlinkClr val="tx"/>
                    </a:ext>
                  </a:extLst>
                </a:hlinkClick>
              </a:rPr>
              <a:t>https://www.acpjournals.org/doi/10.7326/M20-1342</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35">
                  <a:extLst>
                    <a:ext uri="{A12FA001-AC4F-418D-AE19-62706E023703}">
                      <ahyp:hlinkClr val="tx"/>
                    </a:ext>
                  </a:extLst>
                </a:hlinkClick>
              </a:rPr>
              <a:t>https://link.springer.com/article/10.1007/s00392-020-01704-y</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36">
                  <a:extLst>
                    <a:ext uri="{A12FA001-AC4F-418D-AE19-62706E023703}">
                      <ahyp:hlinkClr val="tx"/>
                    </a:ext>
                  </a:extLst>
                </a:hlinkClick>
              </a:rPr>
              <a:t>https://clinmedjournals.org/articles/jide/journal-of-infectious-diseases-and-epidemiology-jide-6-130.php?jid=jide</a:t>
            </a:r>
            <a:r>
              <a:rPr lang="en-US" sz="1100">
                <a:latin typeface="Garamond"/>
                <a:ea typeface="Garamond"/>
                <a:cs typeface="Garamond"/>
                <a:sym typeface="Garamond"/>
              </a:rPr>
              <a:t> </a:t>
            </a:r>
            <a:endParaRPr sz="1100">
              <a:latin typeface="Garamond"/>
              <a:ea typeface="Garamond"/>
              <a:cs typeface="Garamond"/>
              <a:sym typeface="Garamond"/>
            </a:endParaRPr>
          </a:p>
          <a:p>
            <a:pPr indent="-298450" lvl="0" marL="914400" rtl="0" algn="l">
              <a:lnSpc>
                <a:spcPct val="115000"/>
              </a:lnSpc>
              <a:spcBef>
                <a:spcPts val="0"/>
              </a:spcBef>
              <a:spcAft>
                <a:spcPts val="0"/>
              </a:spcAft>
              <a:buClr>
                <a:srgbClr val="201F1E"/>
              </a:buClr>
              <a:buSzPts val="1100"/>
              <a:buFont typeface="Garamond"/>
              <a:buChar char="●"/>
            </a:pPr>
            <a:r>
              <a:rPr lang="en-US" sz="1100" u="sng">
                <a:solidFill>
                  <a:srgbClr val="1155CC"/>
                </a:solidFill>
                <a:latin typeface="Garamond"/>
                <a:ea typeface="Garamond"/>
                <a:cs typeface="Garamond"/>
                <a:sym typeface="Garamond"/>
                <a:hlinkClick r:id="rId37">
                  <a:extLst>
                    <a:ext uri="{A12FA001-AC4F-418D-AE19-62706E023703}">
                      <ahyp:hlinkClr val="tx"/>
                    </a:ext>
                  </a:extLst>
                </a:hlinkClick>
              </a:rPr>
              <a:t>https://www.sciencedirect.com/science/article/abs/pii/S1130147308702355</a:t>
            </a:r>
            <a:r>
              <a:rPr lang="en-US" sz="1100">
                <a:latin typeface="Garamond"/>
                <a:ea typeface="Garamond"/>
                <a:cs typeface="Garamond"/>
                <a:sym typeface="Garamond"/>
              </a:rPr>
              <a:t> </a:t>
            </a:r>
            <a:endParaRPr b="1" sz="1100">
              <a:solidFill>
                <a:srgbClr val="201F1E"/>
              </a:solidFill>
              <a:latin typeface="Garamond"/>
              <a:ea typeface="Garamond"/>
              <a:cs typeface="Garamond"/>
              <a:sym typeface="Garamond"/>
            </a:endParaRPr>
          </a:p>
          <a:p>
            <a:pPr indent="-228600" lvl="0" marL="457200" rtl="0" algn="l">
              <a:lnSpc>
                <a:spcPct val="115000"/>
              </a:lnSpc>
              <a:spcBef>
                <a:spcPts val="0"/>
              </a:spcBef>
              <a:spcAft>
                <a:spcPts val="0"/>
              </a:spcAft>
              <a:buClr>
                <a:schemeClr val="dk1"/>
              </a:buClr>
              <a:buSzPts val="1100"/>
              <a:buFont typeface="Arial"/>
              <a:buNone/>
            </a:pPr>
            <a:r>
              <a:t/>
            </a:r>
            <a:endParaRPr b="1" sz="1100">
              <a:solidFill>
                <a:srgbClr val="201F1E"/>
              </a:solidFill>
              <a:latin typeface="Garamond"/>
              <a:ea typeface="Garamond"/>
              <a:cs typeface="Garamond"/>
              <a:sym typeface="Garamond"/>
            </a:endParaRPr>
          </a:p>
          <a:p>
            <a:pPr indent="0" lvl="0" marL="0" rtl="0" algn="l">
              <a:lnSpc>
                <a:spcPct val="115000"/>
              </a:lnSpc>
              <a:spcBef>
                <a:spcPts val="1100"/>
              </a:spcBef>
              <a:spcAft>
                <a:spcPts val="0"/>
              </a:spcAft>
              <a:buSzPts val="1400"/>
              <a:buNone/>
            </a:pPr>
            <a:r>
              <a:t/>
            </a:r>
            <a:endParaRPr>
              <a:latin typeface="Garamond"/>
              <a:ea typeface="Garamond"/>
              <a:cs typeface="Garamond"/>
              <a:sym typeface="Garamond"/>
            </a:endParaRPr>
          </a:p>
          <a:p>
            <a:pPr indent="0" lvl="0" marL="0" rtl="0" algn="l">
              <a:lnSpc>
                <a:spcPct val="115000"/>
              </a:lnSpc>
              <a:spcBef>
                <a:spcPts val="1100"/>
              </a:spcBef>
              <a:spcAft>
                <a:spcPts val="0"/>
              </a:spcAft>
              <a:buSzPts val="1400"/>
              <a:buNone/>
            </a:pPr>
            <a:r>
              <a:t/>
            </a:r>
            <a:endParaRPr>
              <a:latin typeface="Garamond"/>
              <a:ea typeface="Garamond"/>
              <a:cs typeface="Garamond"/>
              <a:sym typeface="Garamond"/>
            </a:endParaRPr>
          </a:p>
          <a:p>
            <a:pPr indent="0" lvl="0" marL="0" rtl="0" algn="l">
              <a:lnSpc>
                <a:spcPct val="115000"/>
              </a:lnSpc>
              <a:spcBef>
                <a:spcPts val="1100"/>
              </a:spcBef>
              <a:spcAft>
                <a:spcPts val="1100"/>
              </a:spcAft>
              <a:buSzPts val="1400"/>
              <a:buNone/>
            </a:pPr>
            <a:r>
              <a:t/>
            </a:r>
            <a:endParaRPr>
              <a:latin typeface="Garamond"/>
              <a:ea typeface="Garamond"/>
              <a:cs typeface="Garamond"/>
              <a:sym typeface="Garamond"/>
            </a:endParaRPr>
          </a:p>
        </p:txBody>
      </p:sp>
      <p:sp>
        <p:nvSpPr>
          <p:cNvPr id="182" name="Google Shape;1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Garamond"/>
                <a:ea typeface="Garamond"/>
                <a:cs typeface="Garamond"/>
                <a:sym typeface="Garamond"/>
              </a:rPr>
              <a:t>The chart on the top show Covid case per million in North and South Dakota.  North Dakota implemented mask mandates and business restrictions whereas South Dakota did not implement any Covid restrictions and you can see that the trend lines are similar. The 2</a:t>
            </a:r>
            <a:r>
              <a:rPr baseline="30000" lang="en-US">
                <a:latin typeface="Garamond"/>
                <a:ea typeface="Garamond"/>
                <a:cs typeface="Garamond"/>
                <a:sym typeface="Garamond"/>
              </a:rPr>
              <a:t>nd</a:t>
            </a:r>
            <a:r>
              <a:rPr lang="en-US">
                <a:latin typeface="Garamond"/>
                <a:ea typeface="Garamond"/>
                <a:cs typeface="Garamond"/>
                <a:sym typeface="Garamond"/>
              </a:rPr>
              <a:t> chart shows Covid deaths in Sweden, without lockdowns, masks and primary school closures and one of the lowest ICU capacities in Europe , they are lower than the average deaths per million people in both the EU and the US.  In other words, the many measures proposed by experts have been largely ineffective medically, but highly destructive socially and economically. </a:t>
            </a:r>
            <a:endParaRPr>
              <a:latin typeface="Garamond"/>
              <a:ea typeface="Garamond"/>
              <a:cs typeface="Garamond"/>
              <a:sym typeface="Garamond"/>
            </a:endParaRPr>
          </a:p>
          <a:p>
            <a:pPr indent="0" lvl="0" marL="0" rtl="0" algn="l">
              <a:lnSpc>
                <a:spcPct val="100000"/>
              </a:lnSpc>
              <a:spcBef>
                <a:spcPts val="0"/>
              </a:spcBef>
              <a:spcAft>
                <a:spcPts val="0"/>
              </a:spcAft>
              <a:buClr>
                <a:schemeClr val="dk1"/>
              </a:buClr>
              <a:buSzPts val="1400"/>
              <a:buFont typeface="Arial"/>
              <a:buNone/>
            </a:pPr>
            <a:r>
              <a:t/>
            </a:r>
            <a:endParaRPr>
              <a:latin typeface="Garamond"/>
              <a:ea typeface="Garamond"/>
              <a:cs typeface="Garamond"/>
              <a:sym typeface="Garamond"/>
            </a:endParaRPr>
          </a:p>
          <a:p>
            <a:pPr indent="0" lvl="0" marL="0" rtl="0" algn="l">
              <a:lnSpc>
                <a:spcPct val="100000"/>
              </a:lnSpc>
              <a:spcBef>
                <a:spcPts val="0"/>
              </a:spcBef>
              <a:spcAft>
                <a:spcPts val="0"/>
              </a:spcAft>
              <a:buClr>
                <a:schemeClr val="dk1"/>
              </a:buClr>
              <a:buSzPts val="1400"/>
              <a:buFont typeface="Arial"/>
              <a:buNone/>
            </a:pPr>
            <a:r>
              <a:rPr lang="en-US">
                <a:latin typeface="Garamond"/>
                <a:ea typeface="Garamond"/>
                <a:cs typeface="Garamond"/>
                <a:sym typeface="Garamond"/>
              </a:rPr>
              <a:t>The ONLY effective intervention to reduce severe disease and deaths has been ignored or blocked by most Western health authorities, which is evidence based early and prophylactic treatment.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p:txBody>
      </p:sp>
      <p:sp>
        <p:nvSpPr>
          <p:cNvPr id="192" name="Google Shape;19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f171ce34f7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f171ce34f7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u="sng">
                <a:latin typeface="Garamond"/>
                <a:ea typeface="Garamond"/>
                <a:cs typeface="Garamond"/>
                <a:sym typeface="Garamond"/>
              </a:rPr>
              <a:t>Image 1</a:t>
            </a:r>
            <a:r>
              <a:rPr lang="en-US">
                <a:latin typeface="Garamond"/>
                <a:ea typeface="Garamond"/>
                <a:cs typeface="Garamond"/>
                <a:sym typeface="Garamond"/>
              </a:rPr>
              <a:t>: The</a:t>
            </a:r>
            <a:r>
              <a:rPr lang="en-US">
                <a:solidFill>
                  <a:schemeClr val="hlink"/>
                </a:solidFill>
                <a:uFill>
                  <a:noFill/>
                </a:uFill>
                <a:latin typeface="Garamond"/>
                <a:ea typeface="Garamond"/>
                <a:cs typeface="Garamond"/>
                <a:sym typeface="Garamond"/>
                <a:hlinkClick r:id="rId2"/>
              </a:rPr>
              <a:t> </a:t>
            </a:r>
            <a:r>
              <a:rPr lang="en-US" u="sng">
                <a:solidFill>
                  <a:srgbClr val="56BCFE"/>
                </a:solidFill>
                <a:latin typeface="Garamond"/>
                <a:ea typeface="Garamond"/>
                <a:cs typeface="Garamond"/>
                <a:sym typeface="Garamond"/>
                <a:hlinkClick r:id="rId3">
                  <a:extLst>
                    <a:ext uri="{A12FA001-AC4F-418D-AE19-62706E023703}">
                      <ahyp:hlinkClr val="tx"/>
                    </a:ext>
                  </a:extLst>
                </a:hlinkClick>
              </a:rPr>
              <a:t>Centers for Disease Control and Prevention</a:t>
            </a:r>
            <a:r>
              <a:rPr lang="en-US">
                <a:latin typeface="Garamond"/>
                <a:ea typeface="Garamond"/>
                <a:cs typeface="Garamond"/>
                <a:sym typeface="Garamond"/>
              </a:rPr>
              <a:t> found emergency department visits for suspected suicide attempts during February and March of 2021 were more than 50% higher for teen girls compared to 2019, and more than 4% higher for boys.</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“In the last year, there’s been an avalanche of very severely depressed and anxious children and adolescents,”</a:t>
            </a:r>
            <a:r>
              <a:rPr lang="en-US">
                <a:solidFill>
                  <a:schemeClr val="hlink"/>
                </a:solidFill>
                <a:uFill>
                  <a:noFill/>
                </a:uFill>
                <a:latin typeface="Garamond"/>
                <a:ea typeface="Garamond"/>
                <a:cs typeface="Garamond"/>
                <a:sym typeface="Garamond"/>
                <a:hlinkClick r:id="rId4"/>
              </a:rPr>
              <a:t> </a:t>
            </a:r>
            <a:r>
              <a:rPr lang="en-US" u="sng">
                <a:solidFill>
                  <a:srgbClr val="56BCFE"/>
                </a:solidFill>
                <a:latin typeface="Garamond"/>
                <a:ea typeface="Garamond"/>
                <a:cs typeface="Garamond"/>
                <a:sym typeface="Garamond"/>
                <a:hlinkClick r:id="rId5">
                  <a:extLst>
                    <a:ext uri="{A12FA001-AC4F-418D-AE19-62706E023703}">
                      <ahyp:hlinkClr val="tx"/>
                    </a:ext>
                  </a:extLst>
                </a:hlinkClick>
              </a:rPr>
              <a:t>said</a:t>
            </a:r>
            <a:r>
              <a:rPr lang="en-US">
                <a:latin typeface="Garamond"/>
                <a:ea typeface="Garamond"/>
                <a:cs typeface="Garamond"/>
                <a:sym typeface="Garamond"/>
              </a:rPr>
              <a:t> San Francisco child psychiatrist Michelle Guchereau. It’s “heartbreaking” and “overwhelming” to have to turn some away, she said.</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From April to October 2020, U.S. hospitals saw a</a:t>
            </a:r>
            <a:r>
              <a:rPr lang="en-US" u="sng">
                <a:solidFill>
                  <a:srgbClr val="56BCFE"/>
                </a:solidFill>
                <a:latin typeface="Garamond"/>
                <a:ea typeface="Garamond"/>
                <a:cs typeface="Garamond"/>
                <a:sym typeface="Garamond"/>
                <a:hlinkClick r:id="rId6">
                  <a:extLst>
                    <a:ext uri="{A12FA001-AC4F-418D-AE19-62706E023703}">
                      <ahyp:hlinkClr val="tx"/>
                    </a:ext>
                  </a:extLst>
                </a:hlinkClick>
              </a:rPr>
              <a:t> 31% increase</a:t>
            </a:r>
            <a:r>
              <a:rPr lang="en-US" u="sng">
                <a:solidFill>
                  <a:srgbClr val="56BCFE"/>
                </a:solidFill>
                <a:latin typeface="Garamond"/>
                <a:ea typeface="Garamond"/>
                <a:cs typeface="Garamond"/>
                <a:sym typeface="Garamond"/>
              </a:rPr>
              <a:t> </a:t>
            </a:r>
            <a:r>
              <a:rPr lang="en-US">
                <a:latin typeface="Garamond"/>
                <a:ea typeface="Garamond"/>
                <a:cs typeface="Garamond"/>
                <a:sym typeface="Garamond"/>
              </a:rPr>
              <a:t>in 12- to 17-year-old kids seeking help for their mental health, and a</a:t>
            </a:r>
            <a:r>
              <a:rPr lang="en-US">
                <a:solidFill>
                  <a:schemeClr val="hlink"/>
                </a:solidFill>
                <a:uFill>
                  <a:noFill/>
                </a:uFill>
                <a:latin typeface="Garamond"/>
                <a:ea typeface="Garamond"/>
                <a:cs typeface="Garamond"/>
                <a:sym typeface="Garamond"/>
                <a:hlinkClick r:id="rId7"/>
              </a:rPr>
              <a:t> </a:t>
            </a:r>
            <a:r>
              <a:rPr lang="en-US" u="sng">
                <a:solidFill>
                  <a:srgbClr val="56BCFE"/>
                </a:solidFill>
                <a:latin typeface="Garamond"/>
                <a:ea typeface="Garamond"/>
                <a:cs typeface="Garamond"/>
                <a:sym typeface="Garamond"/>
                <a:hlinkClick r:id="rId8">
                  <a:extLst>
                    <a:ext uri="{A12FA001-AC4F-418D-AE19-62706E023703}">
                      <ahyp:hlinkClr val="tx"/>
                    </a:ext>
                  </a:extLst>
                </a:hlinkClick>
              </a:rPr>
              <a:t>24% increase</a:t>
            </a:r>
            <a:r>
              <a:rPr lang="en-US">
                <a:latin typeface="Garamond"/>
                <a:ea typeface="Garamond"/>
                <a:cs typeface="Garamond"/>
                <a:sym typeface="Garamond"/>
              </a:rPr>
              <a:t> for kids ages 5 to 11.</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b="1" lang="en-US" u="sng">
                <a:latin typeface="Garamond"/>
                <a:ea typeface="Garamond"/>
                <a:cs typeface="Garamond"/>
                <a:sym typeface="Garamond"/>
              </a:rPr>
              <a:t>Image 2:</a:t>
            </a:r>
            <a:r>
              <a:rPr b="1" lang="en-US">
                <a:latin typeface="Garamond"/>
                <a:ea typeface="Garamond"/>
                <a:cs typeface="Garamond"/>
                <a:sym typeface="Garamond"/>
              </a:rPr>
              <a:t> </a:t>
            </a:r>
            <a:r>
              <a:rPr lang="en-US">
                <a:latin typeface="Garamond"/>
                <a:ea typeface="Garamond"/>
                <a:cs typeface="Garamond"/>
                <a:sym typeface="Garamond"/>
              </a:rPr>
              <a:t>Among a cohort of 432 302 people aged 2-19 years, the rate of body mass index (BMI) increase roughly doubled during the pandemic compared with the period preceding it. The greatest increases were seen in children aged 6-11 and in those already overweight before the pandemic.</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The national weight gain will surprise few pediatricians, who have been warning since the pandemic began of the likely effects of reduced physical activity and increased screen time. But the rate of change is striking. The monthly rate of BMI increase nearly doubled, to 1.93 times its pre-pandemic rate.</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The proportion of U.S. children who are obese was rising by 0.07% a month before the pandemic, but by 0.37% a month — five times faster — after the virus appeared.</a:t>
            </a:r>
            <a:endParaRPr u="sng">
              <a:solidFill>
                <a:schemeClr val="hlink"/>
              </a:solidFill>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An estimated 22% of U.S. children and teens were obese last August, up from 19% a year earlier. The data shows a “profound increase in weight gain for kids” that is “substantial and alarming,” Alyson Goodman, one of the study’s authors, told the Associated Press.</a:t>
            </a:r>
            <a:endParaRPr>
              <a:latin typeface="Garamond"/>
              <a:ea typeface="Garamond"/>
              <a:cs typeface="Garamond"/>
              <a:sym typeface="Garamond"/>
            </a:endParaRPr>
          </a:p>
          <a:p>
            <a:pPr indent="0" lvl="0" marL="0" rtl="0" algn="l">
              <a:lnSpc>
                <a:spcPct val="115000"/>
              </a:lnSpc>
              <a:spcBef>
                <a:spcPts val="1200"/>
              </a:spcBef>
              <a:spcAft>
                <a:spcPts val="0"/>
              </a:spcAft>
              <a:buSzPts val="1400"/>
              <a:buNone/>
            </a:pPr>
            <a:r>
              <a:rPr lang="en-US">
                <a:latin typeface="Garamond"/>
                <a:ea typeface="Garamond"/>
                <a:cs typeface="Garamond"/>
                <a:sym typeface="Garamond"/>
              </a:rPr>
              <a:t>Before the pandemic, children who were a healthy weight were gaining an average of 1.55 (3.4 lbs) kg a year. That rose to 2.45 kg (5.4 lbs) during the pandemic. In those who were already moderately obese, weight gain rose from 2.95 kg (6.5lbs) a year to 5.45 kg (12 lbs) after the pandemic began. In the severely obese, average annual weight gain went from 4 kg (8.8 lbs) to 6.6 kg (14.55 lbs).</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b="1" lang="en-US" u="sng">
                <a:latin typeface="Garamond"/>
                <a:ea typeface="Garamond"/>
                <a:cs typeface="Garamond"/>
                <a:sym typeface="Garamond"/>
              </a:rPr>
              <a:t>Adults Impact of Lancet Study </a:t>
            </a:r>
            <a:endParaRPr b="1" u="sng">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The Lancet study published on October 8th, 2021 found that rates of depression have increased by 53.2 million individuals within the nations included in the study. This resulted in a 27% increase in depression. As far as anxiety and additional 73.2 million cases resulted in 25% increase. </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Basic Psychology---Stress, Anxiety, Depression, Isolation, Suicide. </a:t>
            </a:r>
            <a:endParaRPr>
              <a:latin typeface="Garamond"/>
              <a:ea typeface="Garamond"/>
              <a:cs typeface="Garamond"/>
              <a:sym typeface="Garamond"/>
            </a:endParaRPr>
          </a:p>
          <a:p>
            <a:pPr indent="0" lvl="0" marL="0" rtl="0" algn="l">
              <a:lnSpc>
                <a:spcPct val="100000"/>
              </a:lnSpc>
              <a:spcBef>
                <a:spcPts val="1200"/>
              </a:spcBef>
              <a:spcAft>
                <a:spcPts val="0"/>
              </a:spcAft>
              <a:buSzPts val="1400"/>
              <a:buNone/>
            </a:pPr>
            <a:r>
              <a:t/>
            </a:r>
            <a:endParaRPr>
              <a:latin typeface="Garamond"/>
              <a:ea typeface="Garamond"/>
              <a:cs typeface="Garamond"/>
              <a:sym typeface="Garamond"/>
            </a:endParaRPr>
          </a:p>
        </p:txBody>
      </p:sp>
      <p:sp>
        <p:nvSpPr>
          <p:cNvPr id="205" name="Google Shape;205;gf171ce34f7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04c1fda601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04c1fda601_0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https://citeseerx.ist.psu.edu/viewdoc/download?doi=10.1.1.552.1109&amp;rep=rep1&amp;type=pdf</a:t>
            </a:r>
            <a:endParaRPr/>
          </a:p>
          <a:p>
            <a:pPr indent="0" lvl="0" marL="0" rtl="0" algn="l">
              <a:spcBef>
                <a:spcPts val="0"/>
              </a:spcBef>
              <a:spcAft>
                <a:spcPts val="0"/>
              </a:spcAft>
              <a:buNone/>
            </a:pPr>
            <a:r>
              <a:t/>
            </a:r>
            <a:endParaRPr>
              <a:highlight>
                <a:srgbClr val="FF3399"/>
              </a:highlight>
            </a:endParaRPr>
          </a:p>
        </p:txBody>
      </p:sp>
      <p:sp>
        <p:nvSpPr>
          <p:cNvPr id="216" name="Google Shape;216;g104c1fda601_0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021f63d28e_0_7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 name="Google Shape;72;g1021f63d28e_0_7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g1021f63d28e_0_7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cfa1ce33eb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cfa1ce33eb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cfa1ce33eb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f171ce34f7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f171ce34f7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aramond"/>
                <a:ea typeface="Garamond"/>
                <a:cs typeface="Garamond"/>
                <a:sym typeface="Garamond"/>
              </a:rPr>
              <a:t>Mortality is a function of treatment. Treatments markedly reduce mortality.  It isn’t the virus that dictates mortality, it is how we respond to it. and fortunately the early treatment works.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Early home treatment is the only thing that makes sense. We can never differentiate between an unvaccinated and vaccinated for treatment. that would be medical apartheid. Medical tyranny. We treat alcoholics, we treat car accident victims, we treat drug overdoses, we treat gang members with gunshot wounds,  with compassion.  Why aren’t we treating the unvaccinated with compassion?  Why is the medical establishment denying health care to people on the basis of their vaccination status? They made an intelligent choice to not be vaccinated due to the risks we’ve talked about, and we need to treat everyone.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The doctors should be fulfilling their hippocratic oath and treating Covid with drugs that work.  It is a doctor’s oath to help all people compassionately. It is immoral, unethical and illegal and I hope there is a price to pay for all the medical establishment who let their patients die with inadequate treatment.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p:txBody>
      </p:sp>
      <p:sp>
        <p:nvSpPr>
          <p:cNvPr id="237" name="Google Shape;237;gf171ce34f7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f171ce34f7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f171ce34f7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250">
                <a:latin typeface="Garamond"/>
                <a:ea typeface="Garamond"/>
                <a:cs typeface="Garamond"/>
                <a:sym typeface="Garamond"/>
              </a:rPr>
              <a:t>Early sequential multidrug therapy utilizing risk stratification and available nutraceuticals, appropriately prescribed approved drugs, and U.S. Food and Drug Administration Emergency Use Authorization Agents. January 7, 2021</a:t>
            </a:r>
            <a:endParaRPr sz="1250">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sz="1250">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sz="2050">
              <a:latin typeface="Arial"/>
              <a:ea typeface="Arial"/>
              <a:cs typeface="Arial"/>
              <a:sym typeface="Arial"/>
            </a:endParaRPr>
          </a:p>
        </p:txBody>
      </p:sp>
      <p:sp>
        <p:nvSpPr>
          <p:cNvPr id="245" name="Google Shape;245;gf171ce34f7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f171ce34f7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f171ce34f7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latin typeface="Garamond"/>
                <a:ea typeface="Garamond"/>
                <a:cs typeface="Garamond"/>
                <a:sym typeface="Garamond"/>
              </a:rPr>
              <a:t>“In conclusion, our data suggest more than three quarters of hospitalizations and death are avoidable with early ambulatory treatment by primary care teams. Supported by our durable results, we believe early multidrug, ambulatory treatment should be offered as an emergency measure in acutely ill, high-risk COVID-19 as a strategy to reduce hospitalization and death. In our opinion, ambulatory treatment is preferable to hospitalization for salvage therapies that are applied too late and associated with complications and in-hospital death.”</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p:txBody>
      </p:sp>
      <p:sp>
        <p:nvSpPr>
          <p:cNvPr id="254" name="Google Shape;254;gf171ce34f7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Garamond"/>
                <a:ea typeface="Garamond"/>
                <a:cs typeface="Garamond"/>
                <a:sym typeface="Garamond"/>
              </a:rPr>
              <a:t>Both Uttar Pradesh and Delhi have seen an incredible drop in COVID-19 cases because they use Ivermectin  and hydroxychloroquine early and preventatively. Whereas Kerala, a tiny state located in southern India that is over-dependent on vaccines and less dependent on Ivermectin, has been reporting a significant increase in COVID-19 cases. Keep in mind that Uttar Pradesh has eight times larger population than Kerala.</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u="sng">
              <a:solidFill>
                <a:schemeClr val="hlink"/>
              </a:solidFill>
              <a:latin typeface="Garamond"/>
              <a:ea typeface="Garamond"/>
              <a:cs typeface="Garamond"/>
              <a:sym typeface="Garamond"/>
              <a:hlinkClick r:id="rId2"/>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At the end of April 2021, they updated their quarantine policy treating the asymptomatic (no science behind the use of this word) and those with mild symptoms of C19 to say that </a:t>
            </a:r>
            <a:r>
              <a:rPr b="1" lang="en-US">
                <a:latin typeface="Garamond"/>
                <a:ea typeface="Garamond"/>
                <a:cs typeface="Garamond"/>
                <a:sym typeface="Garamond"/>
              </a:rPr>
              <a:t>that asymptomatic patients should “consider Tab Ivermectin (200 mcg/kg once a day, to be taken empty stomach) for 3 to 5 days.”</a:t>
            </a:r>
            <a:r>
              <a:rPr lang="en-US">
                <a:latin typeface="Garamond"/>
                <a:ea typeface="Garamond"/>
                <a:cs typeface="Garamond"/>
                <a:sym typeface="Garamond"/>
              </a:rPr>
              <a:t> Caregivers of patients in quarantine are instructed to “take Hydroxychloroquine prophylaxis as per protocol and as prescribed by the treating medical officer.”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Uttar Pradesh has seen an incredible drop in COVID-19 cases because they use Ivermectin early and preventatively. Whereas Kerala, a tiny state located in southern India that is over-dependent on vaccines and less dependent on Ivermectin, has been reporting a significant increase in COVID-19 cases. Keep in mind that Uttar Pradesh has an eight times larger population than Kerala.</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As of the middle of September, the overall state of Uttar Pradesh had 199 active cases while the positivity rate was less than 0.01%. New C19 cases in the state of 241 million people, has remained below 100 for 80 consecutive days. Contrary to this, Kerala has a positivity rate of 15% and their caseloads are climbing into the tens of thousands.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u="sng">
              <a:solidFill>
                <a:schemeClr val="hlink"/>
              </a:solidFill>
              <a:latin typeface="Garamond"/>
              <a:ea typeface="Garamond"/>
              <a:cs typeface="Garamond"/>
              <a:sym typeface="Garamond"/>
              <a:hlinkClick r:id="rId3"/>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While Kerala included Ivermectin in their state’s guideline in April 2021, they restricted its use to only in Class B – severe cases or those with associated disease, making its use much less than if mild cases were allowed. This meant it was reserved as a late treatment if used at all. Finally, Kerala abandoned Ivermectin use altogether on August 5, 2021.</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https://c19early.com/#recentstudies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62" name="Google Shape;26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website is a fantastic resource for everyone as it compiles peer review literature regarding Covid-19, its treatment options and their efficacy. </a:t>
            </a:r>
            <a:endParaRPr/>
          </a:p>
        </p:txBody>
      </p:sp>
      <p:sp>
        <p:nvSpPr>
          <p:cNvPr id="272" name="Google Shape;27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a:t>
            </a:r>
            <a:r>
              <a:rPr b="0" i="0" lang="en-US" sz="1200" u="none" strike="noStrike">
                <a:solidFill>
                  <a:schemeClr val="dk1"/>
                </a:solidFill>
                <a:latin typeface="Calibri"/>
                <a:ea typeface="Calibri"/>
                <a:cs typeface="Calibri"/>
                <a:sym typeface="Calibri"/>
              </a:rPr>
              <a:t>ptions that seem to work are Vitamin D. Vitamin C and Zinc together with Quercetin to get everything into the cells. With every treatment mentioned, the earlier it is started, the more effective. There are also monoclonal antibodies.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Here’s what DOESN’T work:  Remdesivir has not been shown to be effective in any studies other than what the NIH/CDC puts out. Even the WHO doesn’t like it.  And yet, it is the “go-to” treatment in the hospital.  Who owns Remdesivir and how much does it cost? The US Pharma company, Gilead Pharma owns it</a:t>
            </a:r>
            <a:r>
              <a:rPr b="0" i="1" lang="en-US" sz="1200" u="none" strike="noStrike">
                <a:solidFill>
                  <a:schemeClr val="dk1"/>
                </a:solidFill>
                <a:latin typeface="Calibri"/>
                <a:ea typeface="Calibri"/>
                <a:cs typeface="Calibri"/>
                <a:sym typeface="Calibri"/>
              </a:rPr>
              <a:t> jointly </a:t>
            </a:r>
            <a:r>
              <a:rPr b="0" i="0" lang="en-US" sz="1200" u="none" strike="noStrike">
                <a:solidFill>
                  <a:schemeClr val="dk1"/>
                </a:solidFill>
                <a:latin typeface="Calibri"/>
                <a:ea typeface="Calibri"/>
                <a:cs typeface="Calibri"/>
                <a:sym typeface="Calibri"/>
              </a:rPr>
              <a:t>with the CDC and Army Medical Research Institute of Infectious Diseases and it is still under patent until 2037 so they have a monopoly and are </a:t>
            </a:r>
            <a:r>
              <a:rPr b="0" i="0" lang="en-US" sz="1200" u="sng" strike="noStrike">
                <a:solidFill>
                  <a:schemeClr val="dk1"/>
                </a:solidFill>
                <a:latin typeface="Calibri"/>
                <a:ea typeface="Calibri"/>
                <a:cs typeface="Calibri"/>
                <a:sym typeface="Calibri"/>
                <a:hlinkClick r:id="rId2">
                  <a:extLst>
                    <a:ext uri="{A12FA001-AC4F-418D-AE19-62706E023703}">
                      <ahyp:hlinkClr val="tx"/>
                    </a:ext>
                  </a:extLst>
                </a:hlinkClick>
              </a:rPr>
              <a:t>charging through the roof</a:t>
            </a:r>
            <a:r>
              <a:rPr b="0" i="0" lang="en-US" sz="1200" u="none" strike="noStrike">
                <a:solidFill>
                  <a:schemeClr val="dk1"/>
                </a:solidFill>
                <a:latin typeface="Calibri"/>
                <a:ea typeface="Calibri"/>
                <a:cs typeface="Calibri"/>
                <a:sym typeface="Calibri"/>
              </a:rPr>
              <a:t> (even though it has no impact on survival).  It is several thousand dollars per IV infusion. Again, do you see a conflict of interest here?   They made it for Ebola, but it was</a:t>
            </a:r>
            <a:r>
              <a:rPr b="0" i="0" lang="en-US" sz="1200" u="sng" strike="noStrike">
                <a:solidFill>
                  <a:schemeClr val="dk1"/>
                </a:solidFill>
                <a:latin typeface="Calibri"/>
                <a:ea typeface="Calibri"/>
                <a:cs typeface="Calibri"/>
                <a:sym typeface="Calibri"/>
                <a:hlinkClick r:id="rId3">
                  <a:extLst>
                    <a:ext uri="{A12FA001-AC4F-418D-AE19-62706E023703}">
                      <ahyp:hlinkClr val="tx"/>
                    </a:ext>
                  </a:extLst>
                </a:hlinkClick>
              </a:rPr>
              <a:t> ineffective</a:t>
            </a:r>
            <a:r>
              <a:rPr b="0" i="0" lang="en-US" sz="1200" u="none" strike="noStrike">
                <a:solidFill>
                  <a:schemeClr val="dk1"/>
                </a:solidFill>
                <a:latin typeface="Calibri"/>
                <a:ea typeface="Calibri"/>
                <a:cs typeface="Calibri"/>
                <a:sym typeface="Calibri"/>
              </a:rPr>
              <a:t>.  So they got it approved for covid, since the CDC owns it AND stands to make a ton of money - and they make medical recommendations for the United States with no oversight. It doesn’t matter that it doesn’t work. When you own the medicine and you own the airwaves and the power to grant authority on behalf of the people, and you stand to make a heck of a lot of money, why wouldn’t you approve it even if it ends up killing hundreds of thousands of people?  </a:t>
            </a:r>
            <a:endParaRPr b="1"/>
          </a:p>
          <a:p>
            <a:pPr indent="0" lvl="0" marL="0" rtl="0" algn="l">
              <a:lnSpc>
                <a:spcPct val="100000"/>
              </a:lnSpc>
              <a:spcBef>
                <a:spcPts val="0"/>
              </a:spcBef>
              <a:spcAft>
                <a:spcPts val="0"/>
              </a:spcAft>
              <a:buSzPts val="1400"/>
              <a:buNone/>
            </a:pPr>
            <a:br>
              <a:rPr lang="en-US"/>
            </a:br>
            <a:r>
              <a:rPr b="0" i="0" lang="en-US" sz="1200" u="sng" strike="noStrike">
                <a:solidFill>
                  <a:schemeClr val="dk1"/>
                </a:solidFill>
                <a:latin typeface="Calibri"/>
                <a:ea typeface="Calibri"/>
                <a:cs typeface="Calibri"/>
                <a:sym typeface="Calibri"/>
                <a:hlinkClick r:id="rId4">
                  <a:extLst>
                    <a:ext uri="{A12FA001-AC4F-418D-AE19-62706E023703}">
                      <ahyp:hlinkClr val="tx"/>
                    </a:ext>
                  </a:extLst>
                </a:hlinkClick>
              </a:rPr>
              <a:t>Published data</a:t>
            </a:r>
            <a:r>
              <a:rPr b="0" i="0" lang="en-US" sz="1200" u="none" strike="noStrike">
                <a:solidFill>
                  <a:schemeClr val="dk1"/>
                </a:solidFill>
                <a:latin typeface="Calibri"/>
                <a:ea typeface="Calibri"/>
                <a:cs typeface="Calibri"/>
                <a:sym typeface="Calibri"/>
              </a:rPr>
              <a:t> (May 2020) showed that "remdesivir was not associated with statistically significant clinical benefits [and] the numerical reduction in time to clinical improvement in those treated earlier requires confirmation in larger studies." But yet, in October 2020, remdesivir was</a:t>
            </a:r>
            <a:r>
              <a:rPr b="0" i="0" lang="en-US" sz="1200" u="sng" strike="noStrike">
                <a:solidFill>
                  <a:schemeClr val="dk1"/>
                </a:solidFill>
                <a:latin typeface="Calibri"/>
                <a:ea typeface="Calibri"/>
                <a:cs typeface="Calibri"/>
                <a:sym typeface="Calibri"/>
                <a:hlinkClick r:id="rId5">
                  <a:extLst>
                    <a:ext uri="{A12FA001-AC4F-418D-AE19-62706E023703}">
                      <ahyp:hlinkClr val="tx"/>
                    </a:ext>
                  </a:extLst>
                </a:hlinkClick>
              </a:rPr>
              <a:t> granted approval</a:t>
            </a:r>
            <a:r>
              <a:rPr b="0" i="0" lang="en-US" sz="1200" u="none" strike="noStrike">
                <a:solidFill>
                  <a:schemeClr val="dk1"/>
                </a:solidFill>
                <a:latin typeface="Calibri"/>
                <a:ea typeface="Calibri"/>
                <a:cs typeface="Calibri"/>
                <a:sym typeface="Calibri"/>
              </a:rPr>
              <a:t> by FDA based on promising data from relatively small trials with about 1000 participants.</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a:t>
            </a:r>
            <a:r>
              <a:rPr b="0" i="0" lang="en-US" sz="1200" u="sng" strike="noStrike">
                <a:solidFill>
                  <a:schemeClr val="dk1"/>
                </a:solidFill>
                <a:latin typeface="Calibri"/>
                <a:ea typeface="Calibri"/>
                <a:cs typeface="Calibri"/>
                <a:sym typeface="Calibri"/>
                <a:hlinkClick r:id="rId6">
                  <a:extLst>
                    <a:ext uri="{A12FA001-AC4F-418D-AE19-62706E023703}">
                      <ahyp:hlinkClr val="tx"/>
                    </a:ext>
                  </a:extLst>
                </a:hlinkClick>
              </a:rPr>
              <a:t> large-scale analysis</a:t>
            </a:r>
            <a:r>
              <a:rPr b="0" i="0" lang="en-US" sz="1200" u="none" strike="noStrike">
                <a:solidFill>
                  <a:schemeClr val="dk1"/>
                </a:solidFill>
                <a:latin typeface="Calibri"/>
                <a:ea typeface="Calibri"/>
                <a:cs typeface="Calibri"/>
                <a:sym typeface="Calibri"/>
              </a:rPr>
              <a:t> by the World Health Organization's Solidarity trial consortium found based on interim results from studying more than 5000 participants, the international study concluded that remdesivir "had little or no effect on hospitalized patients with Covid-19, as indicated by overall mortality, initiation of ventilation, and duration of hospital stay."</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As a consequence of being mostly ineffective, WHO</a:t>
            </a:r>
            <a:r>
              <a:rPr b="0" i="0" lang="en-US" sz="1200" u="sng" strike="noStrike">
                <a:solidFill>
                  <a:schemeClr val="dk1"/>
                </a:solidFill>
                <a:latin typeface="Calibri"/>
                <a:ea typeface="Calibri"/>
                <a:cs typeface="Calibri"/>
                <a:sym typeface="Calibri"/>
                <a:hlinkClick r:id="rId7">
                  <a:extLst>
                    <a:ext uri="{A12FA001-AC4F-418D-AE19-62706E023703}">
                      <ahyp:hlinkClr val="tx"/>
                    </a:ext>
                  </a:extLst>
                </a:hlinkClick>
              </a:rPr>
              <a:t> recommends against</a:t>
            </a:r>
            <a:r>
              <a:rPr b="0" i="0" lang="en-US" sz="1200" u="none" strike="noStrike">
                <a:solidFill>
                  <a:schemeClr val="dk1"/>
                </a:solidFill>
                <a:latin typeface="Calibri"/>
                <a:ea typeface="Calibri"/>
                <a:cs typeface="Calibri"/>
                <a:sym typeface="Calibri"/>
              </a:rPr>
              <a:t> the use of remdesivir in Covid-19 patients (November 2020).</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With the data I showed you about the power of early treatment with effective antivirals, I think you have to ask the question, was this really a pandemic?  Did it have to turn into one?  Could we have stopped this if politics, Big pharma and Big Tech, Big Educational institutions and Big Government agencies stayed out of the way?  If we could have used those off-label, safe and effective treatments early,  there wouldn’t have been an EUA for an experimental “vaccine” with no long-term efficacy or safety studies. Those individuals who died “with” Covid-19 in their system may still be alive today.</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Regardless of how our government failed to handle this virus in the past and is failing to handle it currently, we have the local power to change things NOW.  We know more, we can do better. We can stop the fear-mongering and decide on truth and transparency and live by the medical Hippocratic Oath – that we should use medical knowledge to help rather than harm and that patients are to be treated not as cases or experimental subjects, but as human beings worthy of respect and compassion.</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5" name="Google Shape;28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100">
                <a:latin typeface="Garamond"/>
                <a:ea typeface="Garamond"/>
                <a:cs typeface="Garamond"/>
                <a:sym typeface="Garamond"/>
              </a:rPr>
              <a:t>Ivermectin Efficacy Videos:</a:t>
            </a:r>
            <a:endParaRPr b="1" sz="1100">
              <a:latin typeface="Garamond"/>
              <a:ea typeface="Garamond"/>
              <a:cs typeface="Garamond"/>
              <a:sym typeface="Garamond"/>
            </a:endParaRPr>
          </a:p>
          <a:p>
            <a:pPr indent="0" lvl="0" marL="0" rtl="0" algn="l">
              <a:lnSpc>
                <a:spcPct val="138000"/>
              </a:lnSpc>
              <a:spcBef>
                <a:spcPts val="1200"/>
              </a:spcBef>
              <a:spcAft>
                <a:spcPts val="0"/>
              </a:spcAft>
              <a:buClr>
                <a:schemeClr val="dk1"/>
              </a:buClr>
              <a:buSzPts val="1100"/>
              <a:buFont typeface="Arial"/>
              <a:buNone/>
            </a:pPr>
            <a:r>
              <a:rPr lang="en-US" sz="1100">
                <a:latin typeface="Garamond"/>
                <a:ea typeface="Garamond"/>
                <a:cs typeface="Garamond"/>
                <a:sym typeface="Garamond"/>
              </a:rPr>
              <a:t>Video 1:</a:t>
            </a:r>
            <a:r>
              <a:rPr lang="en-US" sz="1100">
                <a:solidFill>
                  <a:schemeClr val="hlink"/>
                </a:solidFill>
                <a:uFill>
                  <a:noFill/>
                </a:uFill>
                <a:latin typeface="Garamond"/>
                <a:ea typeface="Garamond"/>
                <a:cs typeface="Garamond"/>
                <a:sym typeface="Garamond"/>
                <a:hlinkClick r:id="rId2"/>
              </a:rPr>
              <a:t> </a:t>
            </a:r>
            <a:r>
              <a:rPr lang="en-US" sz="1100" u="sng">
                <a:solidFill>
                  <a:srgbClr val="1155CC"/>
                </a:solidFill>
                <a:latin typeface="Garamond"/>
                <a:ea typeface="Garamond"/>
                <a:cs typeface="Garamond"/>
                <a:sym typeface="Garamond"/>
                <a:hlinkClick r:id="rId3">
                  <a:extLst>
                    <a:ext uri="{A12FA001-AC4F-418D-AE19-62706E023703}">
                      <ahyp:hlinkClr val="tx"/>
                    </a:ext>
                  </a:extLst>
                </a:hlinkClick>
              </a:rPr>
              <a:t>Dr. Pierre Senate Visit December 2020 - IVERMECTIN</a:t>
            </a:r>
            <a:endParaRPr sz="1100" u="sng">
              <a:solidFill>
                <a:srgbClr val="1155CC"/>
              </a:solidFill>
              <a:latin typeface="Garamond"/>
              <a:ea typeface="Garamond"/>
              <a:cs typeface="Garamond"/>
              <a:sym typeface="Garamond"/>
            </a:endParaRPr>
          </a:p>
          <a:p>
            <a:pPr indent="0" lvl="0" marL="0" rtl="0" algn="l">
              <a:lnSpc>
                <a:spcPct val="138000"/>
              </a:lnSpc>
              <a:spcBef>
                <a:spcPts val="1200"/>
              </a:spcBef>
              <a:spcAft>
                <a:spcPts val="0"/>
              </a:spcAft>
              <a:buClr>
                <a:schemeClr val="dk1"/>
              </a:buClr>
              <a:buSzPts val="1100"/>
              <a:buFont typeface="Arial"/>
              <a:buNone/>
            </a:pPr>
            <a:r>
              <a:rPr lang="en-US" sz="1100">
                <a:solidFill>
                  <a:srgbClr val="201F1E"/>
                </a:solidFill>
                <a:latin typeface="Times New Roman"/>
                <a:ea typeface="Times New Roman"/>
                <a:cs typeface="Times New Roman"/>
                <a:sym typeface="Times New Roman"/>
              </a:rPr>
              <a:t>Video 2: </a:t>
            </a:r>
            <a:r>
              <a:rPr lang="en-US" sz="1100">
                <a:solidFill>
                  <a:srgbClr val="1155CC"/>
                </a:solidFill>
                <a:uFill>
                  <a:noFill/>
                </a:uFill>
                <a:latin typeface="Times New Roman"/>
                <a:ea typeface="Times New Roman"/>
                <a:cs typeface="Times New Roman"/>
                <a:sym typeface="Times New Roman"/>
                <a:hlinkClick r:id="rId4">
                  <a:extLst>
                    <a:ext uri="{A12FA001-AC4F-418D-AE19-62706E023703}">
                      <ahyp:hlinkClr val="tx"/>
                    </a:ext>
                  </a:extLst>
                </a:hlinkClick>
              </a:rPr>
              <a:t>The Story of Ivermectin and Covid-19 Video</a:t>
            </a:r>
            <a:endParaRPr sz="1100">
              <a:solidFill>
                <a:srgbClr val="1155CC"/>
              </a:solidFill>
              <a:latin typeface="Times New Roman"/>
              <a:ea typeface="Times New Roman"/>
              <a:cs typeface="Times New Roman"/>
              <a:sym typeface="Times New Roman"/>
            </a:endParaRPr>
          </a:p>
          <a:p>
            <a:pPr indent="0" lvl="0" marL="0" rtl="0" algn="l">
              <a:lnSpc>
                <a:spcPct val="138000"/>
              </a:lnSpc>
              <a:spcBef>
                <a:spcPts val="1200"/>
              </a:spcBef>
              <a:spcAft>
                <a:spcPts val="1200"/>
              </a:spcAft>
              <a:buClr>
                <a:schemeClr val="dk1"/>
              </a:buClr>
              <a:buSzPts val="1100"/>
              <a:buFont typeface="Arial"/>
              <a:buNone/>
            </a:pPr>
            <a:r>
              <a:rPr lang="en-US" sz="1100">
                <a:solidFill>
                  <a:srgbClr val="201F1E"/>
                </a:solidFill>
                <a:latin typeface="Times New Roman"/>
                <a:ea typeface="Times New Roman"/>
                <a:cs typeface="Times New Roman"/>
                <a:sym typeface="Times New Roman"/>
              </a:rPr>
              <a:t>Video 3: </a:t>
            </a:r>
            <a:r>
              <a:rPr lang="en-US" sz="1100" u="sng">
                <a:solidFill>
                  <a:srgbClr val="1155CC"/>
                </a:solidFill>
                <a:latin typeface="Times New Roman"/>
                <a:ea typeface="Times New Roman"/>
                <a:cs typeface="Times New Roman"/>
                <a:sym typeface="Times New Roman"/>
                <a:hlinkClick r:id="rId5">
                  <a:extLst>
                    <a:ext uri="{A12FA001-AC4F-418D-AE19-62706E023703}">
                      <ahyp:hlinkClr val="tx"/>
                    </a:ext>
                  </a:extLst>
                </a:hlinkClick>
              </a:rPr>
              <a:t>Australian Senator Video</a:t>
            </a:r>
            <a:endParaRPr/>
          </a:p>
        </p:txBody>
      </p:sp>
      <p:sp>
        <p:nvSpPr>
          <p:cNvPr id="294" name="Google Shape;29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aramond"/>
                <a:ea typeface="Garamond"/>
                <a:cs typeface="Garamond"/>
                <a:sym typeface="Garamond"/>
              </a:rPr>
              <a:t>IVM has been safely used in 3.7 billion doses since 1987, well tolerated even at much greater than standard doses and used without serious AEs in the three high-dose COVID-19 treatment studies.  In the current international emergency of COVID-19, with mutant viral strains, and potentially waning vaccinated induced  immunities over months presenting new challenges, IVM can be an effective component of the mix of therapeutics deployed against this pandemic. The record of nationally authorized such treatments in Peru provides a clinical experience of IVM treatments for C19. In ten states of Peru, mass IVM treatments of COVID-19 were conducted through a broadside, army-led effort that began on different dates in each state. In these states, excess deaths dropped sharply over 30 days from peak deaths by a mean of 74%, in close time conjunction with start date. In 14 states of Peru having locally administered IVM distributions, the mean reduction in excess deaths over 30 days from peak deaths was 53%, Reductions in excess deaths by state (absolute values) correlated with the extent of IVM distribution. Nationwide, excess deaths decreased 14-fold over four months through 1st December 2020. After a restrictive IVM treatment policy was enacted under a new Peruvian president who took office on 17th November, however, deaths increased 13-fold over the two months following 1st December through 1st February 2021.  Data are from Peru’s National Death Information System (SINADEF).</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Uttar Pradesh – 230 Million $2.65 per early treatment kit  if we extrapolated to USA = 330 million x $2.65 = 875 million to get every American a kit. We have spent 6 trillion so far.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p:txBody>
      </p:sp>
      <p:sp>
        <p:nvSpPr>
          <p:cNvPr id="302" name="Google Shape;30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04c1fda60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 name="Google Shape;79;g104c1fda60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g104c1fda60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f171ce34f7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f171ce34f7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aramond"/>
                <a:ea typeface="Garamond"/>
                <a:cs typeface="Garamond"/>
                <a:sym typeface="Garamond"/>
              </a:rPr>
              <a:t>So why the continued delay? Perhaps the association actions above are problematic?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Another concern is that the government is essentially threatening doctors with their license. The Federation of State Medical Boards came out with a July 29</a:t>
            </a:r>
            <a:r>
              <a:rPr baseline="30000" lang="en-US">
                <a:latin typeface="Garamond"/>
                <a:ea typeface="Garamond"/>
                <a:cs typeface="Garamond"/>
                <a:sym typeface="Garamond"/>
              </a:rPr>
              <a:t>th</a:t>
            </a:r>
            <a:r>
              <a:rPr lang="en-US">
                <a:latin typeface="Garamond"/>
                <a:ea typeface="Garamond"/>
                <a:cs typeface="Garamond"/>
                <a:sym typeface="Garamond"/>
              </a:rPr>
              <a:t> 2021 statement that stated that spreading Covid 19 vaccine misinformation may put medical licenses at risk.</a:t>
            </a:r>
            <a:r>
              <a:rPr lang="en-US" u="sng">
                <a:solidFill>
                  <a:schemeClr val="hlink"/>
                </a:solidFill>
                <a:latin typeface="Garamond"/>
                <a:ea typeface="Garamond"/>
                <a:cs typeface="Garamond"/>
                <a:sym typeface="Garamond"/>
                <a:hlinkClick r:id="rId2"/>
              </a:rPr>
              <a:t>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Clr>
                <a:schemeClr val="dk1"/>
              </a:buClr>
              <a:buSzPts val="1200"/>
              <a:buFont typeface="Calibri"/>
              <a:buNone/>
            </a:pPr>
            <a:r>
              <a:rPr lang="en-US" u="sng">
                <a:solidFill>
                  <a:schemeClr val="hlink"/>
                </a:solidFill>
                <a:latin typeface="Garamond"/>
                <a:ea typeface="Garamond"/>
                <a:cs typeface="Garamond"/>
                <a:sym typeface="Garamond"/>
                <a:hlinkClick r:id="rId3"/>
              </a:rPr>
              <a:t>https://www.fsmb.org/advocacy/news-releases/fsmb-spreading-covid-19-vaccine-misinformation-may-put-medical-license-at-risk/</a:t>
            </a:r>
            <a:r>
              <a:rPr lang="en-US">
                <a:latin typeface="Garamond"/>
                <a:ea typeface="Garamond"/>
                <a:cs typeface="Garamond"/>
                <a:sym typeface="Garamond"/>
              </a:rPr>
              <a:t>  In other words, if they do not recommend the vaccination for EVERYONE, regardless of medical history, they could lose their license to practice. So, can we actually trust our doctors to provide us the best care knowing that by contradicting the CDC they may lose their careers? This includes our colleagues at the university who are fearful for their own careers. Everyone should have a big problem with this, considering a significant portion of the medical profession are refusing vaccination themselves. The American Board of Emergency Medicine (ABEM) on August 26 issued </a:t>
            </a:r>
            <a:r>
              <a:rPr lang="en-US" u="sng">
                <a:solidFill>
                  <a:schemeClr val="hlink"/>
                </a:solidFill>
                <a:latin typeface="Garamond"/>
                <a:ea typeface="Garamond"/>
                <a:cs typeface="Garamond"/>
                <a:sym typeface="Garamond"/>
                <a:hlinkClick r:id="rId4"/>
              </a:rPr>
              <a:t>a similar warning</a:t>
            </a:r>
            <a:r>
              <a:rPr lang="en-US">
                <a:latin typeface="Garamond"/>
                <a:ea typeface="Garamond"/>
                <a:cs typeface="Garamond"/>
                <a:sym typeface="Garamond"/>
              </a:rPr>
              <a:t> stating that physicians who publicly spread misinformation about the Covid-19 pandemic risk losing their board certification. </a:t>
            </a:r>
            <a:endParaRPr>
              <a:latin typeface="Garamond"/>
              <a:ea typeface="Garamond"/>
              <a:cs typeface="Garamond"/>
              <a:sym typeface="Garamond"/>
            </a:endParaRPr>
          </a:p>
          <a:p>
            <a:pPr indent="0" lvl="0" marL="0" rtl="0" algn="l">
              <a:lnSpc>
                <a:spcPct val="100000"/>
              </a:lnSpc>
              <a:spcBef>
                <a:spcPts val="0"/>
              </a:spcBef>
              <a:spcAft>
                <a:spcPts val="0"/>
              </a:spcAft>
              <a:buClr>
                <a:schemeClr val="dk1"/>
              </a:buClr>
              <a:buSzPts val="1200"/>
              <a:buFont typeface="Calibri"/>
              <a:buNone/>
            </a:pPr>
            <a:r>
              <a:t/>
            </a:r>
            <a:endParaRPr>
              <a:latin typeface="Garamond"/>
              <a:ea typeface="Garamond"/>
              <a:cs typeface="Garamond"/>
              <a:sym typeface="Garamond"/>
            </a:endParaRPr>
          </a:p>
          <a:p>
            <a:pPr indent="0" lvl="0" marL="0" rtl="0" algn="l">
              <a:lnSpc>
                <a:spcPct val="100000"/>
              </a:lnSpc>
              <a:spcBef>
                <a:spcPts val="0"/>
              </a:spcBef>
              <a:spcAft>
                <a:spcPts val="0"/>
              </a:spcAft>
              <a:buClr>
                <a:schemeClr val="dk1"/>
              </a:buClr>
              <a:buSzPts val="1200"/>
              <a:buFont typeface="Calibri"/>
              <a:buNone/>
            </a:pPr>
            <a:r>
              <a:rPr lang="en-US">
                <a:latin typeface="Garamond"/>
                <a:ea typeface="Garamond"/>
                <a:cs typeface="Garamond"/>
                <a:sym typeface="Garamond"/>
              </a:rPr>
              <a:t>There are doctors in Oklahoma that deserve credit for refusing to not treat their patients.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p:txBody>
      </p:sp>
      <p:sp>
        <p:nvSpPr>
          <p:cNvPr id="326" name="Google Shape;326;gf171ce34f7_0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cfa1ce33eb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cfa1ce33eb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cfa1ce33eb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0" lang="en-US" u="none" strike="noStrike">
                <a:solidFill>
                  <a:schemeClr val="dk1"/>
                </a:solidFill>
                <a:latin typeface="Garamond"/>
                <a:ea typeface="Garamond"/>
                <a:cs typeface="Garamond"/>
                <a:sym typeface="Garamond"/>
              </a:rPr>
              <a:t>It is well known science that there’s more than one kind of immunity in combating a disease and that we’ve relied on convalescent immunity to help get the community to herd immunity for most of the diseases we’ve seen in the past. But suspiciously, in the period of June 9, 2020 to November 13, 2020, the World Health Organization (WHO) decided to change their definition of </a:t>
            </a:r>
            <a:r>
              <a:rPr i="0" lang="en-US" u="sng" strike="noStrike">
                <a:solidFill>
                  <a:schemeClr val="dk1"/>
                </a:solidFill>
                <a:latin typeface="Garamond"/>
                <a:ea typeface="Garamond"/>
                <a:cs typeface="Garamond"/>
                <a:sym typeface="Garamond"/>
                <a:hlinkClick r:id="rId2">
                  <a:extLst>
                    <a:ext uri="{A12FA001-AC4F-418D-AE19-62706E023703}">
                      <ahyp:hlinkClr val="tx"/>
                    </a:ext>
                  </a:extLst>
                </a:hlinkClick>
              </a:rPr>
              <a:t>Herd Immunity</a:t>
            </a:r>
            <a:r>
              <a:rPr i="0" lang="en-US" u="none" strike="noStrike">
                <a:solidFill>
                  <a:schemeClr val="dk1"/>
                </a:solidFill>
                <a:latin typeface="Garamond"/>
                <a:ea typeface="Garamond"/>
                <a:cs typeface="Garamond"/>
                <a:sym typeface="Garamond"/>
              </a:rPr>
              <a:t> to exclude previous infection. Why?  There are studies after studies after studies that show that convalescent immunity is superior to vaccinated immunity. </a:t>
            </a:r>
            <a:endParaRPr i="0" u="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100"/>
              <a:buFont typeface="Arial"/>
              <a:buNone/>
            </a:pPr>
            <a:r>
              <a:rPr lang="en-US">
                <a:latin typeface="Garamond"/>
                <a:ea typeface="Garamond"/>
                <a:cs typeface="Garamond"/>
                <a:sym typeface="Garamond"/>
              </a:rPr>
              <a:t>“A study of the blood of older people who survived the 1918 influenza pandemic reveals that antibodies to the strain have lasted a lifetime and can perhaps be engineered to protect future generations against similar strains.</a:t>
            </a:r>
            <a:r>
              <a:rPr b="1" lang="en-US">
                <a:latin typeface="Garamond"/>
                <a:ea typeface="Garamond"/>
                <a:cs typeface="Garamond"/>
                <a:sym typeface="Garamond"/>
              </a:rPr>
              <a:t> </a:t>
            </a:r>
            <a:r>
              <a:rPr lang="en-US">
                <a:latin typeface="Garamond"/>
                <a:ea typeface="Garamond"/>
                <a:cs typeface="Garamond"/>
                <a:sym typeface="Garamond"/>
              </a:rPr>
              <a:t>The group found that 100% of the subjects had serum-neutralizing activity against the 1918 virus and 94% showed serologic reactivity to the 1918 hemagglutinin. The B cells have been waiting for at least 60 years if not 90 years for that flu to come around again. That's amazing, because it's the longest memory anyone's ever demonstrated." </a:t>
            </a:r>
            <a:endParaRPr>
              <a:latin typeface="Garamond"/>
              <a:ea typeface="Garamond"/>
              <a:cs typeface="Garamond"/>
              <a:sym typeface="Garamond"/>
            </a:endParaRPr>
          </a:p>
          <a:p>
            <a:pPr indent="0" lvl="0" marL="457200" rtl="0" algn="l">
              <a:lnSpc>
                <a:spcPct val="115000"/>
              </a:lnSpc>
              <a:spcBef>
                <a:spcPts val="1200"/>
              </a:spcBef>
              <a:spcAft>
                <a:spcPts val="0"/>
              </a:spcAft>
              <a:buClr>
                <a:schemeClr val="dk1"/>
              </a:buClr>
              <a:buSzPts val="1100"/>
              <a:buFont typeface="Arial"/>
              <a:buNone/>
            </a:pPr>
            <a:r>
              <a:rPr b="1" lang="en-US" u="sng">
                <a:solidFill>
                  <a:srgbClr val="1155CC"/>
                </a:solidFill>
                <a:latin typeface="Garamond"/>
                <a:ea typeface="Garamond"/>
                <a:cs typeface="Garamond"/>
                <a:sym typeface="Garamond"/>
                <a:hlinkClick r:id="rId3">
                  <a:extLst>
                    <a:ext uri="{A12FA001-AC4F-418D-AE19-62706E023703}">
                      <ahyp:hlinkClr val="tx"/>
                    </a:ext>
                  </a:extLst>
                </a:hlinkClick>
              </a:rPr>
              <a:t>https://www.cidrap.umn.edu/news-perspective/2008/08/researchers-find-long-lived-immunity-1918-pandemic-virus</a:t>
            </a:r>
            <a:r>
              <a:rPr b="1" lang="en-US">
                <a:latin typeface="Garamond"/>
                <a:ea typeface="Garamond"/>
                <a:cs typeface="Garamond"/>
                <a:sym typeface="Garamond"/>
              </a:rPr>
              <a:t> </a:t>
            </a:r>
            <a:endParaRPr b="1">
              <a:latin typeface="Garamond"/>
              <a:ea typeface="Garamond"/>
              <a:cs typeface="Garamond"/>
              <a:sym typeface="Garamond"/>
            </a:endParaRPr>
          </a:p>
          <a:p>
            <a:pPr indent="0" lvl="0" marL="457200" rtl="0" algn="l">
              <a:lnSpc>
                <a:spcPct val="115000"/>
              </a:lnSpc>
              <a:spcBef>
                <a:spcPts val="1200"/>
              </a:spcBef>
              <a:spcAft>
                <a:spcPts val="0"/>
              </a:spcAft>
              <a:buClr>
                <a:schemeClr val="dk1"/>
              </a:buClr>
              <a:buSzPts val="1100"/>
              <a:buFont typeface="Arial"/>
              <a:buNone/>
            </a:pPr>
            <a:r>
              <a:rPr b="1" lang="en-US">
                <a:latin typeface="Garamond"/>
                <a:ea typeface="Garamond"/>
                <a:cs typeface="Garamond"/>
                <a:sym typeface="Garamond"/>
              </a:rPr>
              <a:t>All people who recovered from SARS in 2003 had retained memory T cells induced by that original pathogen still in their systems.  18 years ago!! Sars-cov-2 patients had also produced similar T-cells. </a:t>
            </a:r>
            <a:r>
              <a:rPr b="1" lang="en-US" u="sng">
                <a:solidFill>
                  <a:schemeClr val="hlink"/>
                </a:solidFill>
                <a:latin typeface="Garamond"/>
                <a:ea typeface="Garamond"/>
                <a:cs typeface="Garamond"/>
                <a:sym typeface="Garamond"/>
                <a:hlinkClick r:id="rId4"/>
              </a:rPr>
              <a:t>https://www.nature.com/articles/s41586-020-2550-z</a:t>
            </a:r>
            <a:r>
              <a:rPr b="1" lang="en-US">
                <a:latin typeface="Garamond"/>
                <a:ea typeface="Garamond"/>
                <a:cs typeface="Garamond"/>
                <a:sym typeface="Garamond"/>
              </a:rPr>
              <a:t> </a:t>
            </a:r>
            <a:endParaRPr b="1">
              <a:latin typeface="Garamond"/>
              <a:ea typeface="Garamond"/>
              <a:cs typeface="Garamond"/>
              <a:sym typeface="Garamond"/>
            </a:endParaRPr>
          </a:p>
          <a:p>
            <a:pPr indent="0" lvl="0" marL="0" marR="0" rtl="0" algn="l">
              <a:lnSpc>
                <a:spcPct val="100000"/>
              </a:lnSpc>
              <a:spcBef>
                <a:spcPts val="1200"/>
              </a:spcBef>
              <a:spcAft>
                <a:spcPts val="0"/>
              </a:spcAft>
              <a:buClr>
                <a:schemeClr val="dk1"/>
              </a:buClr>
              <a:buSzPts val="1200"/>
              <a:buFont typeface="Calibri"/>
              <a:buNone/>
            </a:pPr>
            <a:r>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341" name="Google Shape;34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f171ce34f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f171ce34f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aramond"/>
                <a:ea typeface="Garamond"/>
                <a:cs typeface="Garamond"/>
                <a:sym typeface="Garamond"/>
              </a:rPr>
              <a:t>We are one of the only countries that does NOT recognize natural immunity----at all.  A 700000 person study from Israel (August 2021) found that those who had experienced prior infections were 27 times less likely to get a second symptomatic covid infection than those who were vaccinated. This affirmed a June 2021 Cleveland study of 1,359 health care workers in which NONE who had previously tested positive for the coronavirus got reinfected over a 10 month study period.  The study authors concluded that “individuals who have had SARS-CoV-2 infection are unlikely to benefit from covid-19 vaccination.” In Brazil (March 2021), a study found that there were only “three confirmed re-infections in the entire state, whose population exceeds four million. Other studies have confirmed that re-infections are rare and usually asymptomatic or mild.” That’s a 0.000075% risk of reinfection folks.</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So what’s the problem?  History has always been about IMMUNITY… not about a mandatory vaccination.  Think about the chicken pox or the measles.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p:txBody>
      </p:sp>
      <p:sp>
        <p:nvSpPr>
          <p:cNvPr id="350" name="Google Shape;350;gf171ce34f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fd79913f28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fd79913f28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Synthetic and Specific vs Non-Specific and Natural - Think Basketball 5 players on each team. Two separate games. </a:t>
            </a:r>
            <a:endParaRPr/>
          </a:p>
          <a:p>
            <a:pPr indent="0" lvl="0" marL="0" rtl="0" algn="l">
              <a:spcBef>
                <a:spcPts val="0"/>
              </a:spcBef>
              <a:spcAft>
                <a:spcPts val="0"/>
              </a:spcAft>
              <a:buNone/>
            </a:pPr>
            <a:r>
              <a:rPr lang="en-US"/>
              <a:t>Game 1 : Team one  has 5 identical twins (synthetic spike proteins), Team two has various individuals (virus and all variants). </a:t>
            </a:r>
            <a:endParaRPr/>
          </a:p>
          <a:p>
            <a:pPr indent="0" lvl="0" marL="0" rtl="0" algn="l">
              <a:spcBef>
                <a:spcPts val="0"/>
              </a:spcBef>
              <a:spcAft>
                <a:spcPts val="0"/>
              </a:spcAft>
              <a:buNone/>
            </a:pPr>
            <a:r>
              <a:rPr lang="en-US"/>
              <a:t>Game 2 : Team one  has various individuals (natural spike proteins),  Team two has various individuals  (virus and all variants).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Synthetic spike proteins cannot evolve with the changing game, they only know how to defeat the virus they are programmed to defeat. </a:t>
            </a:r>
            <a:endParaRPr/>
          </a:p>
          <a:p>
            <a:pPr indent="0" lvl="0" marL="0" rtl="0" algn="l">
              <a:spcBef>
                <a:spcPts val="0"/>
              </a:spcBef>
              <a:spcAft>
                <a:spcPts val="0"/>
              </a:spcAft>
              <a:buClr>
                <a:schemeClr val="dk1"/>
              </a:buClr>
              <a:buSzPts val="1100"/>
              <a:buFont typeface="Arial"/>
              <a:buNone/>
            </a:pPr>
            <a:r>
              <a:rPr lang="en-US"/>
              <a:t>Natural spike proteins are robust and evolve to defeat all variants. </a:t>
            </a:r>
            <a:endParaRPr/>
          </a:p>
          <a:p>
            <a:pPr indent="0" lvl="0" marL="0" rtl="0" algn="l">
              <a:spcBef>
                <a:spcPts val="0"/>
              </a:spcBef>
              <a:spcAft>
                <a:spcPts val="0"/>
              </a:spcAft>
              <a:buNone/>
            </a:pPr>
            <a:r>
              <a:t/>
            </a:r>
            <a:endParaRPr/>
          </a:p>
        </p:txBody>
      </p:sp>
      <p:sp>
        <p:nvSpPr>
          <p:cNvPr id="357" name="Google Shape;357;gfd79913f28_1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Garamond"/>
                <a:ea typeface="Garamond"/>
                <a:cs typeface="Garamond"/>
                <a:sym typeface="Garamond"/>
              </a:rPr>
              <a:t>Some Natural Immunity Papers: October 11,</a:t>
            </a:r>
            <a:r>
              <a:rPr lang="en-US" sz="1100">
                <a:solidFill>
                  <a:schemeClr val="hlink"/>
                </a:solidFill>
                <a:uFill>
                  <a:noFill/>
                </a:uFill>
                <a:latin typeface="Garamond"/>
                <a:ea typeface="Garamond"/>
                <a:cs typeface="Garamond"/>
                <a:sym typeface="Garamond"/>
                <a:hlinkClick r:id="rId2"/>
              </a:rPr>
              <a:t> </a:t>
            </a:r>
            <a:r>
              <a:rPr lang="en-US" sz="1100" u="sng">
                <a:solidFill>
                  <a:schemeClr val="hlink"/>
                </a:solidFill>
                <a:latin typeface="Garamond"/>
                <a:ea typeface="Garamond"/>
                <a:cs typeface="Garamond"/>
                <a:sym typeface="Garamond"/>
                <a:hlinkClick r:id="rId3"/>
              </a:rPr>
              <a:t>this paper</a:t>
            </a:r>
            <a:r>
              <a:rPr lang="en-US" sz="1100">
                <a:latin typeface="Garamond"/>
                <a:ea typeface="Garamond"/>
                <a:cs typeface="Garamond"/>
                <a:sym typeface="Garamond"/>
              </a:rPr>
              <a:t> was published showing that </a:t>
            </a:r>
            <a:r>
              <a:rPr b="1" i="1" lang="en-US" sz="1100">
                <a:latin typeface="Garamond"/>
                <a:ea typeface="Garamond"/>
                <a:cs typeface="Garamond"/>
                <a:sym typeface="Garamond"/>
              </a:rPr>
              <a:t>“SARS-CoV-2-specific memory B and T cells reached a peak at 3-6 months and persisted in patients up to 15 months. The data suggest that antiviral specific immunity especially memory B cells in COVID-19 convalescent patients is long-lasting.”</a:t>
            </a:r>
            <a:endParaRPr b="1" i="1" sz="1100">
              <a:latin typeface="Garamond"/>
              <a:ea typeface="Garamond"/>
              <a:cs typeface="Garamond"/>
              <a:sym typeface="Garamond"/>
            </a:endParaRPr>
          </a:p>
          <a:p>
            <a:pPr indent="-190500" lvl="0" marL="228600" rtl="0" algn="l">
              <a:spcBef>
                <a:spcPts val="0"/>
              </a:spcBef>
              <a:spcAft>
                <a:spcPts val="0"/>
              </a:spcAft>
              <a:buClr>
                <a:srgbClr val="ADADAD"/>
              </a:buClr>
              <a:buSzPts val="1050"/>
              <a:buChar char="•"/>
            </a:pPr>
            <a:r>
              <a:rPr lang="en-US" sz="1050" u="sng">
                <a:solidFill>
                  <a:srgbClr val="4DD0E1"/>
                </a:solidFill>
                <a:latin typeface="Arial"/>
                <a:ea typeface="Arial"/>
                <a:cs typeface="Arial"/>
                <a:sym typeface="Arial"/>
                <a:hlinkClick r:id="rId4">
                  <a:extLst>
                    <a:ext uri="{A12FA001-AC4F-418D-AE19-62706E023703}">
                      <ahyp:hlinkClr val="tx"/>
                    </a:ext>
                  </a:extLst>
                </a:hlinkClick>
              </a:rPr>
              <a:t>UK weekly C19 report, August 19, 2021</a:t>
            </a:r>
            <a:r>
              <a:rPr lang="en-US" sz="1050">
                <a:solidFill>
                  <a:srgbClr val="ADADAD"/>
                </a:solidFill>
                <a:latin typeface="Arial"/>
                <a:ea typeface="Arial"/>
                <a:cs typeface="Arial"/>
                <a:sym typeface="Arial"/>
              </a:rPr>
              <a:t>(Table on page 18): </a:t>
            </a:r>
            <a:r>
              <a:rPr b="1" lang="en-US" sz="1050">
                <a:solidFill>
                  <a:srgbClr val="ADADAD"/>
                </a:solidFill>
                <a:latin typeface="Arial"/>
                <a:ea typeface="Arial"/>
                <a:cs typeface="Arial"/>
                <a:sym typeface="Arial"/>
              </a:rPr>
              <a:t>The “probable” reinfection rate from those with prior infection is just 0.025%, </a:t>
            </a:r>
            <a:r>
              <a:rPr lang="en-US" sz="1050">
                <a:solidFill>
                  <a:srgbClr val="ADADAD"/>
                </a:solidFill>
                <a:latin typeface="Arial"/>
                <a:ea typeface="Arial"/>
                <a:cs typeface="Arial"/>
                <a:sym typeface="Arial"/>
              </a:rPr>
              <a:t>and unlike the vaccine, the trend has NOT worsened with DELTA. </a:t>
            </a:r>
            <a:endParaRPr sz="1050">
              <a:solidFill>
                <a:srgbClr val="ADADAD"/>
              </a:solidFill>
              <a:latin typeface="Arial"/>
              <a:ea typeface="Arial"/>
              <a:cs typeface="Arial"/>
              <a:sym typeface="Arial"/>
            </a:endParaRPr>
          </a:p>
          <a:p>
            <a:pPr indent="-228600" lvl="0" marL="228600" rtl="0" algn="l">
              <a:spcBef>
                <a:spcPts val="1000"/>
              </a:spcBef>
              <a:spcAft>
                <a:spcPts val="0"/>
              </a:spcAft>
              <a:buClr>
                <a:srgbClr val="ADADAD"/>
              </a:buClr>
              <a:buSzPts val="1650"/>
              <a:buChar char="•"/>
            </a:pPr>
            <a:r>
              <a:rPr lang="en-US" sz="1150">
                <a:solidFill>
                  <a:srgbClr val="ADADAD"/>
                </a:solidFill>
                <a:latin typeface="Arial"/>
                <a:ea typeface="Arial"/>
                <a:cs typeface="Arial"/>
                <a:sym typeface="Arial"/>
              </a:rPr>
              <a:t>August 22, 2021: </a:t>
            </a:r>
            <a:r>
              <a:rPr lang="en-US" sz="1100">
                <a:solidFill>
                  <a:srgbClr val="ADADAD"/>
                </a:solidFill>
                <a:latin typeface="Arial"/>
                <a:ea typeface="Arial"/>
                <a:cs typeface="Arial"/>
                <a:sym typeface="Arial"/>
              </a:rPr>
              <a:t>Aside from more robust T cell and memory B cell immunity, which is more important than antibody levels, </a:t>
            </a:r>
            <a:r>
              <a:rPr lang="en-US" sz="1100" u="sng">
                <a:solidFill>
                  <a:srgbClr val="4DD0E1"/>
                </a:solidFill>
                <a:latin typeface="Arial"/>
                <a:ea typeface="Arial"/>
                <a:cs typeface="Arial"/>
                <a:sym typeface="Arial"/>
                <a:hlinkClick r:id="rId5">
                  <a:extLst>
                    <a:ext uri="{A12FA001-AC4F-418D-AE19-62706E023703}">
                      <ahyp:hlinkClr val="tx"/>
                    </a:ext>
                  </a:extLst>
                </a:hlinkClick>
              </a:rPr>
              <a:t>Israeli researchers found</a:t>
            </a:r>
            <a:r>
              <a:rPr lang="en-US" sz="1100">
                <a:solidFill>
                  <a:srgbClr val="ADADAD"/>
                </a:solidFill>
                <a:latin typeface="Arial"/>
                <a:ea typeface="Arial"/>
                <a:cs typeface="Arial"/>
                <a:sym typeface="Arial"/>
              </a:rPr>
              <a:t> that antibodies wane slower among those with prior infection.</a:t>
            </a:r>
            <a:r>
              <a:rPr lang="en-US" sz="1100">
                <a:solidFill>
                  <a:srgbClr val="ADADAD"/>
                </a:solidFill>
                <a:latin typeface="Garamond"/>
                <a:ea typeface="Garamond"/>
                <a:cs typeface="Garamond"/>
                <a:sym typeface="Garamond"/>
              </a:rPr>
              <a:t> </a:t>
            </a:r>
            <a:r>
              <a:rPr b="1" lang="en-US" sz="1150">
                <a:solidFill>
                  <a:srgbClr val="ADADAD"/>
                </a:solidFill>
                <a:latin typeface="Arial"/>
                <a:ea typeface="Arial"/>
                <a:cs typeface="Arial"/>
                <a:sym typeface="Arial"/>
              </a:rPr>
              <a:t>"In vaccinated subjects, antibody titers decreased by up to 40% each subsequent month while in convalescents they decreased by less than 5% per month."</a:t>
            </a:r>
            <a:endParaRPr sz="1150">
              <a:solidFill>
                <a:srgbClr val="ADADAD"/>
              </a:solidFill>
              <a:latin typeface="Arial"/>
              <a:ea typeface="Arial"/>
              <a:cs typeface="Arial"/>
              <a:sym typeface="Arial"/>
            </a:endParaRPr>
          </a:p>
          <a:p>
            <a:pPr indent="-190500" lvl="0" marL="228600" rtl="0" algn="l">
              <a:spcBef>
                <a:spcPts val="1000"/>
              </a:spcBef>
              <a:spcAft>
                <a:spcPts val="0"/>
              </a:spcAft>
              <a:buClr>
                <a:srgbClr val="ADADAD"/>
              </a:buClr>
              <a:buSzPts val="1050"/>
              <a:buChar char="•"/>
            </a:pPr>
            <a:r>
              <a:rPr lang="en-US" sz="1050" u="sng">
                <a:solidFill>
                  <a:srgbClr val="4DD0E1"/>
                </a:solidFill>
                <a:latin typeface="Arial"/>
                <a:ea typeface="Arial"/>
                <a:cs typeface="Arial"/>
                <a:sym typeface="Arial"/>
                <a:hlinkClick r:id="rId6">
                  <a:extLst>
                    <a:ext uri="{A12FA001-AC4F-418D-AE19-62706E023703}">
                      <ahyp:hlinkClr val="tx"/>
                    </a:ext>
                  </a:extLst>
                </a:hlinkClick>
              </a:rPr>
              <a:t>August 25, 2021:</a:t>
            </a:r>
            <a:r>
              <a:rPr lang="en-US" sz="1050">
                <a:solidFill>
                  <a:srgbClr val="ADADAD"/>
                </a:solidFill>
                <a:latin typeface="Arial"/>
                <a:ea typeface="Arial"/>
                <a:cs typeface="Arial"/>
                <a:sym typeface="Arial"/>
              </a:rPr>
              <a:t> 700,000 person Israeli data set showed that “the vaccinated were ultimately 13x likely to be infected as those who were infected previously and 27x more likely to be symptomatic”….“</a:t>
            </a:r>
            <a:r>
              <a:rPr b="1" lang="en-US" sz="1050">
                <a:solidFill>
                  <a:srgbClr val="ADADAD"/>
                </a:solidFill>
                <a:latin typeface="Arial"/>
                <a:ea typeface="Arial"/>
                <a:cs typeface="Arial"/>
                <a:sym typeface="Arial"/>
              </a:rPr>
              <a:t>SARS-CoV-2-naïve vaccinees had a 13.06-fold (95% CI, 8.08 to 21.11) increased risk for breakthrough infection with the Delta variant compared to those previously infected….” </a:t>
            </a:r>
            <a:r>
              <a:rPr lang="en-US" sz="1050">
                <a:solidFill>
                  <a:srgbClr val="ADADAD"/>
                </a:solidFill>
                <a:latin typeface="Arial"/>
                <a:ea typeface="Arial"/>
                <a:cs typeface="Arial"/>
                <a:sym typeface="Arial"/>
              </a:rPr>
              <a:t>SARS-CoV-2-naïve vaccinees were also at a greater risk for COVID-19-related-hospitalizations compared to those that were previously infected.</a:t>
            </a:r>
            <a:r>
              <a:rPr b="1" lang="en-US" sz="1050">
                <a:solidFill>
                  <a:srgbClr val="ADADAD"/>
                </a:solidFill>
                <a:latin typeface="Arial"/>
                <a:ea typeface="Arial"/>
                <a:cs typeface="Arial"/>
                <a:sym typeface="Arial"/>
              </a:rPr>
              <a:t> </a:t>
            </a:r>
            <a:r>
              <a:rPr lang="en-US" sz="1050">
                <a:solidFill>
                  <a:srgbClr val="ADADAD"/>
                </a:solidFill>
                <a:latin typeface="Arial"/>
                <a:ea typeface="Arial"/>
                <a:cs typeface="Arial"/>
                <a:sym typeface="Arial"/>
              </a:rPr>
              <a:t> </a:t>
            </a:r>
            <a:r>
              <a:rPr b="1" lang="en-US" sz="1050">
                <a:solidFill>
                  <a:srgbClr val="ADADAD"/>
                </a:solidFill>
                <a:latin typeface="Arial"/>
                <a:ea typeface="Arial"/>
                <a:cs typeface="Arial"/>
                <a:sym typeface="Arial"/>
              </a:rPr>
              <a:t>"This analysis demonstrated that natural immunity affords longer lasting and stronger protection against infection, symptomatic disease and hospitalization due to the delta variant,"</a:t>
            </a:r>
            <a:endParaRPr sz="1050">
              <a:solidFill>
                <a:srgbClr val="ADADAD"/>
              </a:solidFill>
              <a:latin typeface="Arial"/>
              <a:ea typeface="Arial"/>
              <a:cs typeface="Arial"/>
              <a:sym typeface="Arial"/>
            </a:endParaRPr>
          </a:p>
          <a:p>
            <a:pPr indent="-190500" lvl="0" marL="228600" rtl="0" algn="l">
              <a:spcBef>
                <a:spcPts val="1000"/>
              </a:spcBef>
              <a:spcAft>
                <a:spcPts val="0"/>
              </a:spcAft>
              <a:buClr>
                <a:srgbClr val="ADADAD"/>
              </a:buClr>
              <a:buSzPts val="1050"/>
              <a:buChar char="•"/>
            </a:pPr>
            <a:r>
              <a:rPr lang="en-US" sz="1050" u="sng">
                <a:solidFill>
                  <a:srgbClr val="4DD0E1"/>
                </a:solidFill>
                <a:latin typeface="Arial"/>
                <a:ea typeface="Arial"/>
                <a:cs typeface="Arial"/>
                <a:sym typeface="Arial"/>
                <a:hlinkClick r:id="rId7">
                  <a:extLst>
                    <a:ext uri="{A12FA001-AC4F-418D-AE19-62706E023703}">
                      <ahyp:hlinkClr val="tx"/>
                    </a:ext>
                  </a:extLst>
                </a:hlinkClick>
              </a:rPr>
              <a:t>UK, ONS Study, </a:t>
            </a:r>
            <a:r>
              <a:rPr lang="en-US" sz="1050">
                <a:solidFill>
                  <a:srgbClr val="ADADAD"/>
                </a:solidFill>
                <a:latin typeface="Arial"/>
                <a:ea typeface="Arial"/>
                <a:cs typeface="Arial"/>
                <a:sym typeface="Arial"/>
              </a:rPr>
              <a:t>August 25, 2021: </a:t>
            </a:r>
            <a:r>
              <a:rPr b="1" lang="en-US" sz="1050">
                <a:solidFill>
                  <a:srgbClr val="ADADAD"/>
                </a:solidFill>
                <a:latin typeface="Arial"/>
                <a:ea typeface="Arial"/>
                <a:cs typeface="Arial"/>
                <a:sym typeface="Arial"/>
              </a:rPr>
              <a:t>“Less than 1% of people who caught C19 and recovered were infected again and were half as likely to suffer symptoms if reinfected.”…</a:t>
            </a:r>
            <a:r>
              <a:rPr lang="en-US" sz="1050">
                <a:solidFill>
                  <a:srgbClr val="ADADAD"/>
                </a:solidFill>
                <a:latin typeface="Arial"/>
                <a:ea typeface="Arial"/>
                <a:cs typeface="Arial"/>
                <a:sym typeface="Arial"/>
              </a:rPr>
              <a:t> </a:t>
            </a:r>
            <a:r>
              <a:rPr b="1" lang="en-US" sz="1050">
                <a:solidFill>
                  <a:srgbClr val="ADADAD"/>
                </a:solidFill>
                <a:latin typeface="Arial"/>
                <a:ea typeface="Arial"/>
                <a:cs typeface="Arial"/>
                <a:sym typeface="Arial"/>
              </a:rPr>
              <a:t>“the amount of virus presented in the nose or throat during a second infection was much less than during first infection.”</a:t>
            </a:r>
            <a:endParaRPr sz="1050">
              <a:solidFill>
                <a:srgbClr val="ADADAD"/>
              </a:solidFill>
              <a:latin typeface="Arial"/>
              <a:ea typeface="Arial"/>
              <a:cs typeface="Arial"/>
              <a:sym typeface="Arial"/>
            </a:endParaRPr>
          </a:p>
          <a:p>
            <a:pPr indent="-190500" lvl="0" marL="228600" rtl="0" algn="l">
              <a:spcBef>
                <a:spcPts val="1000"/>
              </a:spcBef>
              <a:spcAft>
                <a:spcPts val="0"/>
              </a:spcAft>
              <a:buClr>
                <a:srgbClr val="ADADAD"/>
              </a:buClr>
              <a:buSzPts val="1050"/>
              <a:buChar char="•"/>
            </a:pPr>
            <a:r>
              <a:rPr lang="en-US" sz="1050">
                <a:solidFill>
                  <a:srgbClr val="ADADAD"/>
                </a:solidFill>
                <a:latin typeface="Arial"/>
                <a:ea typeface="Arial"/>
                <a:cs typeface="Arial"/>
                <a:sym typeface="Arial"/>
              </a:rPr>
              <a:t>J&amp;J vaccine </a:t>
            </a:r>
            <a:r>
              <a:rPr lang="en-US" sz="1050" u="sng">
                <a:solidFill>
                  <a:srgbClr val="4DD0E1"/>
                </a:solidFill>
                <a:latin typeface="Arial"/>
                <a:ea typeface="Arial"/>
                <a:cs typeface="Arial"/>
                <a:sym typeface="Arial"/>
                <a:hlinkClick r:id="rId8">
                  <a:extLst>
                    <a:ext uri="{A12FA001-AC4F-418D-AE19-62706E023703}">
                      <ahyp:hlinkClr val="tx"/>
                    </a:ext>
                  </a:extLst>
                </a:hlinkClick>
              </a:rPr>
              <a:t>clinical trial data report</a:t>
            </a:r>
            <a:r>
              <a:rPr lang="en-US" sz="1050">
                <a:solidFill>
                  <a:srgbClr val="ADADAD"/>
                </a:solidFill>
                <a:latin typeface="Arial"/>
                <a:ea typeface="Arial"/>
                <a:cs typeface="Arial"/>
                <a:sym typeface="Arial"/>
              </a:rPr>
              <a:t>: “</a:t>
            </a:r>
            <a:r>
              <a:rPr b="1" lang="en-US" sz="1050">
                <a:solidFill>
                  <a:srgbClr val="ADADAD"/>
                </a:solidFill>
                <a:latin typeface="Arial"/>
                <a:ea typeface="Arial"/>
                <a:cs typeface="Arial"/>
                <a:sym typeface="Arial"/>
              </a:rPr>
              <a:t>An unvaccinated person previously infected with SARS-CoV-2 has a 99.9% chance of being protected from a repeat infection.” </a:t>
            </a:r>
            <a:r>
              <a:rPr lang="en-US" sz="1050">
                <a:solidFill>
                  <a:srgbClr val="ADADAD"/>
                </a:solidFill>
                <a:latin typeface="Arial"/>
                <a:ea typeface="Arial"/>
                <a:cs typeface="Arial"/>
                <a:sym typeface="Arial"/>
              </a:rPr>
              <a:t>Physicians for Informed Consent calculate that </a:t>
            </a:r>
            <a:r>
              <a:rPr lang="en-US" sz="1050" u="sng">
                <a:solidFill>
                  <a:srgbClr val="4DD0E1"/>
                </a:solidFill>
                <a:latin typeface="Arial"/>
                <a:ea typeface="Arial"/>
                <a:cs typeface="Arial"/>
                <a:sym typeface="Arial"/>
                <a:hlinkClick r:id="rId9">
                  <a:extLst>
                    <a:ext uri="{A12FA001-AC4F-418D-AE19-62706E023703}">
                      <ahyp:hlinkClr val="tx"/>
                    </a:ext>
                  </a:extLst>
                </a:hlinkClick>
              </a:rPr>
              <a:t>180 million Americans</a:t>
            </a:r>
            <a:r>
              <a:rPr lang="en-US" sz="1050">
                <a:solidFill>
                  <a:srgbClr val="ADADAD"/>
                </a:solidFill>
                <a:latin typeface="Arial"/>
                <a:ea typeface="Arial"/>
                <a:cs typeface="Arial"/>
                <a:sym typeface="Arial"/>
              </a:rPr>
              <a:t> have already been infected and are protected. </a:t>
            </a:r>
            <a:endParaRPr sz="1050">
              <a:solidFill>
                <a:srgbClr val="ADADAD"/>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b="1" i="1" sz="500">
              <a:latin typeface="Garamond"/>
              <a:ea typeface="Garamond"/>
              <a:cs typeface="Garamond"/>
              <a:sym typeface="Garamond"/>
            </a:endParaRPr>
          </a:p>
          <a:p>
            <a:pPr indent="0" lvl="0" marL="0" rtl="0" algn="l">
              <a:lnSpc>
                <a:spcPct val="100000"/>
              </a:lnSpc>
              <a:spcBef>
                <a:spcPts val="1200"/>
              </a:spcBef>
              <a:spcAft>
                <a:spcPts val="0"/>
              </a:spcAft>
              <a:buSzPts val="1400"/>
              <a:buNone/>
            </a:pPr>
            <a:r>
              <a:t/>
            </a:r>
            <a:endParaRPr>
              <a:latin typeface="Garamond"/>
              <a:ea typeface="Garamond"/>
              <a:cs typeface="Garamond"/>
              <a:sym typeface="Garamond"/>
            </a:endParaRPr>
          </a:p>
        </p:txBody>
      </p:sp>
      <p:sp>
        <p:nvSpPr>
          <p:cNvPr id="363" name="Google Shape;36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200">
              <a:latin typeface="Garamond"/>
              <a:ea typeface="Garamond"/>
              <a:cs typeface="Garamond"/>
              <a:sym typeface="Garamond"/>
            </a:endParaRPr>
          </a:p>
          <a:p>
            <a:pPr indent="-149225" lvl="0" marL="228600" rtl="0" algn="l">
              <a:lnSpc>
                <a:spcPct val="120000"/>
              </a:lnSpc>
              <a:spcBef>
                <a:spcPts val="0"/>
              </a:spcBef>
              <a:spcAft>
                <a:spcPts val="0"/>
              </a:spcAft>
              <a:buClr>
                <a:srgbClr val="ADADAD"/>
              </a:buClr>
              <a:buSzPts val="600"/>
              <a:buChar char="•"/>
            </a:pPr>
            <a:r>
              <a:rPr lang="en-US" sz="1000">
                <a:solidFill>
                  <a:srgbClr val="ADADAD"/>
                </a:solidFill>
                <a:latin typeface="Arial"/>
                <a:ea typeface="Arial"/>
                <a:cs typeface="Arial"/>
                <a:sym typeface="Arial"/>
              </a:rPr>
              <a:t>JAMA Internal Medicine </a:t>
            </a:r>
            <a:r>
              <a:rPr lang="en-US" sz="1000" u="sng">
                <a:solidFill>
                  <a:srgbClr val="4DD0E1"/>
                </a:solidFill>
                <a:latin typeface="Arial"/>
                <a:ea typeface="Arial"/>
                <a:cs typeface="Arial"/>
                <a:sym typeface="Arial"/>
                <a:hlinkClick r:id="rId2">
                  <a:extLst>
                    <a:ext uri="{A12FA001-AC4F-418D-AE19-62706E023703}">
                      <ahyp:hlinkClr val="tx"/>
                    </a:ext>
                  </a:extLst>
                </a:hlinkClick>
              </a:rPr>
              <a:t>published</a:t>
            </a:r>
            <a:r>
              <a:rPr lang="en-US" sz="1000">
                <a:solidFill>
                  <a:srgbClr val="ADADAD"/>
                </a:solidFill>
                <a:latin typeface="Arial"/>
                <a:ea typeface="Arial"/>
                <a:cs typeface="Arial"/>
                <a:sym typeface="Arial"/>
              </a:rPr>
              <a:t> data that revealed those </a:t>
            </a:r>
            <a:r>
              <a:rPr b="1" lang="en-US" sz="1000">
                <a:solidFill>
                  <a:srgbClr val="ADADAD"/>
                </a:solidFill>
                <a:latin typeface="Arial"/>
                <a:ea typeface="Arial"/>
                <a:cs typeface="Arial"/>
                <a:sym typeface="Arial"/>
              </a:rPr>
              <a:t>with prior infection are associated with 4.4 times increased odds of clinically significant side effects following a mRNA vaccination.</a:t>
            </a:r>
            <a:endParaRPr sz="1000">
              <a:solidFill>
                <a:srgbClr val="ADADAD"/>
              </a:solidFill>
              <a:latin typeface="Arial"/>
              <a:ea typeface="Arial"/>
              <a:cs typeface="Arial"/>
              <a:sym typeface="Arial"/>
            </a:endParaRPr>
          </a:p>
          <a:p>
            <a:pPr indent="-149225" lvl="0" marL="228600" rtl="0" algn="l">
              <a:lnSpc>
                <a:spcPct val="120000"/>
              </a:lnSpc>
              <a:spcBef>
                <a:spcPts val="1000"/>
              </a:spcBef>
              <a:spcAft>
                <a:spcPts val="0"/>
              </a:spcAft>
              <a:buClr>
                <a:srgbClr val="ADADAD"/>
              </a:buClr>
              <a:buSzPts val="600"/>
              <a:buChar char="•"/>
            </a:pPr>
            <a:r>
              <a:rPr lang="en-US" sz="1000">
                <a:solidFill>
                  <a:srgbClr val="ADADAD"/>
                </a:solidFill>
                <a:latin typeface="Arial"/>
                <a:ea typeface="Arial"/>
                <a:cs typeface="Arial"/>
                <a:sym typeface="Arial"/>
              </a:rPr>
              <a:t>The New England Journal of Medicine </a:t>
            </a:r>
            <a:r>
              <a:rPr lang="en-US" sz="1000" u="sng">
                <a:solidFill>
                  <a:srgbClr val="4DD0E1"/>
                </a:solidFill>
                <a:latin typeface="Arial"/>
                <a:ea typeface="Arial"/>
                <a:cs typeface="Arial"/>
                <a:sym typeface="Arial"/>
                <a:hlinkClick r:id="rId3">
                  <a:extLst>
                    <a:ext uri="{A12FA001-AC4F-418D-AE19-62706E023703}">
                      <ahyp:hlinkClr val="tx"/>
                    </a:ext>
                  </a:extLst>
                </a:hlinkClick>
              </a:rPr>
              <a:t>published</a:t>
            </a:r>
            <a:r>
              <a:rPr lang="en-US" sz="1000">
                <a:solidFill>
                  <a:srgbClr val="ADADAD"/>
                </a:solidFill>
                <a:latin typeface="Arial"/>
                <a:ea typeface="Arial"/>
                <a:cs typeface="Arial"/>
                <a:sym typeface="Arial"/>
              </a:rPr>
              <a:t> and provided an analysis of data from Israel to evaluate the safety of the mRNA vaccine. They found that vaccination was most strongly associated with an elevated risk of myocarditis and </a:t>
            </a:r>
            <a:r>
              <a:rPr b="1" lang="en-US" sz="1000">
                <a:solidFill>
                  <a:srgbClr val="ADADAD"/>
                </a:solidFill>
                <a:latin typeface="Arial"/>
                <a:ea typeface="Arial"/>
                <a:cs typeface="Arial"/>
                <a:sym typeface="Arial"/>
              </a:rPr>
              <a:t>“the risk of this serious adverse event and of many other serious adverse events was substantially increased after a previous SARS-CoV-2 infection.”</a:t>
            </a:r>
            <a:endParaRPr sz="1000">
              <a:solidFill>
                <a:srgbClr val="ADADAD"/>
              </a:solidFill>
              <a:latin typeface="Arial"/>
              <a:ea typeface="Arial"/>
              <a:cs typeface="Arial"/>
              <a:sym typeface="Arial"/>
            </a:endParaRPr>
          </a:p>
          <a:p>
            <a:pPr indent="-149225" lvl="0" marL="228600" rtl="0" algn="l">
              <a:lnSpc>
                <a:spcPct val="120000"/>
              </a:lnSpc>
              <a:spcBef>
                <a:spcPts val="1000"/>
              </a:spcBef>
              <a:spcAft>
                <a:spcPts val="0"/>
              </a:spcAft>
              <a:buClr>
                <a:srgbClr val="ADADAD"/>
              </a:buClr>
              <a:buSzPts val="600"/>
              <a:buChar char="•"/>
            </a:pPr>
            <a:r>
              <a:rPr lang="en-US" sz="1000">
                <a:solidFill>
                  <a:srgbClr val="ADADAD"/>
                </a:solidFill>
                <a:latin typeface="Arial"/>
                <a:ea typeface="Arial"/>
                <a:cs typeface="Arial"/>
                <a:sym typeface="Arial"/>
              </a:rPr>
              <a:t>Immunologists from Mt. Sinai in NY and Hospital La Paz in Madrid: After monitoring a group of vaccinated people both with and without prior infection, </a:t>
            </a:r>
            <a:r>
              <a:rPr lang="en-US" sz="1000" u="sng">
                <a:solidFill>
                  <a:srgbClr val="4DD0E1"/>
                </a:solidFill>
                <a:latin typeface="Arial"/>
                <a:ea typeface="Arial"/>
                <a:cs typeface="Arial"/>
                <a:sym typeface="Arial"/>
                <a:hlinkClick r:id="rId4">
                  <a:extLst>
                    <a:ext uri="{A12FA001-AC4F-418D-AE19-62706E023703}">
                      <ahyp:hlinkClr val="tx"/>
                    </a:ext>
                  </a:extLst>
                </a:hlinkClick>
              </a:rPr>
              <a:t>they found</a:t>
            </a:r>
            <a:r>
              <a:rPr lang="en-US" sz="1000">
                <a:solidFill>
                  <a:srgbClr val="ADADAD"/>
                </a:solidFill>
                <a:latin typeface="Arial"/>
                <a:ea typeface="Arial"/>
                <a:cs typeface="Arial"/>
                <a:sym typeface="Arial"/>
              </a:rPr>
              <a:t> </a:t>
            </a:r>
            <a:r>
              <a:rPr b="1" lang="en-US" sz="1000">
                <a:solidFill>
                  <a:srgbClr val="ADADAD"/>
                </a:solidFill>
                <a:latin typeface="Arial"/>
                <a:ea typeface="Arial"/>
                <a:cs typeface="Arial"/>
                <a:sym typeface="Arial"/>
              </a:rPr>
              <a:t>"in individuals with a pre-existing immunity against SARS-CoV-2, the second vaccine dose not only fail to boost humoral immunity but determines a contraction of the spike-specific T cell response." </a:t>
            </a:r>
            <a:r>
              <a:rPr lang="en-US" sz="1000">
                <a:solidFill>
                  <a:srgbClr val="ADADAD"/>
                </a:solidFill>
                <a:latin typeface="Arial"/>
                <a:ea typeface="Arial"/>
                <a:cs typeface="Arial"/>
                <a:sym typeface="Arial"/>
              </a:rPr>
              <a:t>They also note that other research has shown </a:t>
            </a:r>
            <a:r>
              <a:rPr b="1" lang="en-US" sz="1000">
                <a:solidFill>
                  <a:srgbClr val="ADADAD"/>
                </a:solidFill>
                <a:latin typeface="Arial"/>
                <a:ea typeface="Arial"/>
                <a:cs typeface="Arial"/>
                <a:sym typeface="Arial"/>
              </a:rPr>
              <a:t>"the second vaccination dose appears to exert a detrimental effect in the overall magnitude of the spike-specific humoral response in COVID-19 recovered individuals."</a:t>
            </a:r>
            <a:endParaRPr sz="1000">
              <a:solidFill>
                <a:srgbClr val="ADADAD"/>
              </a:solidFill>
              <a:latin typeface="Arial"/>
              <a:ea typeface="Arial"/>
              <a:cs typeface="Arial"/>
              <a:sym typeface="Arial"/>
            </a:endParaRPr>
          </a:p>
          <a:p>
            <a:pPr indent="-111125" lvl="0" marL="228600" rtl="0" algn="l">
              <a:lnSpc>
                <a:spcPct val="120000"/>
              </a:lnSpc>
              <a:spcBef>
                <a:spcPts val="1000"/>
              </a:spcBef>
              <a:spcAft>
                <a:spcPts val="0"/>
              </a:spcAft>
              <a:buClr>
                <a:schemeClr val="dk1"/>
              </a:buClr>
              <a:buSzPts val="2000"/>
              <a:buFont typeface="Arial"/>
              <a:buNone/>
            </a:pPr>
            <a:r>
              <a:t/>
            </a:r>
            <a:endParaRPr b="1" sz="2400">
              <a:solidFill>
                <a:srgbClr val="ADADAD"/>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i="0" lang="en-US" sz="1200" u="none" strike="noStrike">
                <a:solidFill>
                  <a:schemeClr val="dk1"/>
                </a:solidFill>
                <a:latin typeface="Garamond"/>
                <a:ea typeface="Garamond"/>
                <a:cs typeface="Garamond"/>
                <a:sym typeface="Garamond"/>
              </a:rPr>
              <a:t>People who have recovered from C19 infection have no benefit from vaccination at all, no reduction of symptoms, no reduction in hospitalizations and suffer 2-4 times the rate of side effects if they are subsequently vaccinated.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i="0" sz="1200" u="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i="0" lang="en-US" sz="1200" u="none" strike="noStrike">
                <a:solidFill>
                  <a:schemeClr val="dk1"/>
                </a:solidFill>
                <a:latin typeface="Garamond"/>
                <a:ea typeface="Garamond"/>
                <a:cs typeface="Garamond"/>
                <a:sym typeface="Garamond"/>
              </a:rPr>
              <a:t>Even the document “Vaccines to Prevent C19  EUA” (</a:t>
            </a:r>
            <a:r>
              <a:rPr i="0" lang="en-US" sz="1200" u="sng" strike="noStrike">
                <a:solidFill>
                  <a:schemeClr val="dk1"/>
                </a:solidFill>
                <a:latin typeface="Garamond"/>
                <a:ea typeface="Garamond"/>
                <a:cs typeface="Garamond"/>
                <a:sym typeface="Garamond"/>
                <a:hlinkClick r:id="rId5">
                  <a:extLst>
                    <a:ext uri="{A12FA001-AC4F-418D-AE19-62706E023703}">
                      <ahyp:hlinkClr val="tx"/>
                    </a:ext>
                  </a:extLst>
                </a:hlinkClick>
              </a:rPr>
              <a:t>https://www.fda.gov/media/142749/download</a:t>
            </a:r>
            <a:r>
              <a:rPr i="0" lang="en-US" sz="1200" u="none" strike="noStrike">
                <a:solidFill>
                  <a:schemeClr val="dk1"/>
                </a:solidFill>
                <a:latin typeface="Garamond"/>
                <a:ea typeface="Garamond"/>
                <a:cs typeface="Garamond"/>
                <a:sym typeface="Garamond"/>
              </a:rPr>
              <a:t>) reveals that "Vaccine safety and COVID-19 outcomes in individuals with prior SARS-CoV-2 infection, who might have been asymptomatic, are important to examine because screening for prior infection is unlikely to occur prior to administration of COVID-19 vaccines under EUA.” (But what if these same individuals are using the PCR test as a screening measure at 35 threshold cycle? How can we know if the infection is actually valid?) “An EUA request should include subgroup analyses of safety and efficacy endpoints stratified by prior infection status at study entry, as determined by pre-vaccination serology or medical history." page 11, d.</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i="0" sz="1200" u="none" strike="noStrike">
              <a:solidFill>
                <a:schemeClr val="dk1"/>
              </a:solidFill>
              <a:latin typeface="Garamond"/>
              <a:ea typeface="Garamond"/>
              <a:cs typeface="Garamond"/>
              <a:sym typeface="Garamond"/>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Garamond"/>
                <a:ea typeface="Garamond"/>
                <a:cs typeface="Garamond"/>
                <a:sym typeface="Garamond"/>
              </a:rPr>
              <a:t>Can someone please explain to WE THE PEOPLE how we are examining safety or assessing immunity prior to forced vaccinations?</a:t>
            </a:r>
            <a:r>
              <a:rPr i="0" lang="en-US" sz="1200" u="none" strike="noStrike">
                <a:solidFill>
                  <a:schemeClr val="dk1"/>
                </a:solidFill>
                <a:latin typeface="Garamond"/>
                <a:ea typeface="Garamond"/>
                <a:cs typeface="Garamond"/>
                <a:sym typeface="Garamond"/>
              </a:rPr>
              <a:t>  I’ve just presented several studies showing a prior infection increases the risk of harm from vaccination.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Garamond"/>
                <a:ea typeface="Garamond"/>
                <a:cs typeface="Garamond"/>
                <a:sym typeface="Garamond"/>
              </a:rPr>
              <a:t>Why would we purposely HARM people with an intervention with no long-term safety data when we know that convalescent immune folks have superior immunity?</a:t>
            </a:r>
            <a:r>
              <a:rPr i="0" lang="en-US" sz="1200" u="none" strike="noStrike">
                <a:solidFill>
                  <a:schemeClr val="dk1"/>
                </a:solidFill>
                <a:latin typeface="Garamond"/>
                <a:ea typeface="Garamond"/>
                <a:cs typeface="Garamond"/>
                <a:sym typeface="Garamond"/>
              </a:rPr>
              <a:t> For a virus that has an overall survivability rate of 99.8% across all demographics!  Even people who had asymptomatic C19 have long-lasting immunity and that is why we should test antibodies for everyone PRIOR to recommending a vaccination.</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i="0" lang="en-US" sz="1200" u="none" strike="noStrike">
                <a:solidFill>
                  <a:schemeClr val="dk1"/>
                </a:solidFill>
                <a:latin typeface="Garamond"/>
                <a:ea typeface="Garamond"/>
                <a:cs typeface="Garamond"/>
                <a:sym typeface="Garamond"/>
              </a:rPr>
              <a:t>We should all be demanding an answer to these questions: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Garamond"/>
                <a:ea typeface="Garamond"/>
                <a:cs typeface="Garamond"/>
                <a:sym typeface="Garamond"/>
              </a:rPr>
              <a:t>Why is the government recommending vaccinating EVERYONE regardless of immunity status and why are vaccination MANDATES coming from employers regardless of immunity status? Who is liable for harm?</a:t>
            </a:r>
            <a:endParaRPr b="1" i="0" sz="1200" u="none" strike="noStrike">
              <a:solidFill>
                <a:schemeClr val="dk1"/>
              </a:solidFill>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b="1" i="0" sz="1200" u="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b="1" i="0" lang="en-US" sz="1200" u="none" strike="noStrike">
                <a:solidFill>
                  <a:schemeClr val="dk1"/>
                </a:solidFill>
                <a:latin typeface="Garamond"/>
                <a:ea typeface="Garamond"/>
                <a:cs typeface="Garamond"/>
                <a:sym typeface="Garamond"/>
              </a:rPr>
              <a:t>It should seem obvious to an intellectually honest person that an unvaccinated individual with prior infection is exponentially safer to be around than someone who had the vaccines but no prior infection.</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p:txBody>
      </p:sp>
      <p:sp>
        <p:nvSpPr>
          <p:cNvPr id="372" name="Google Shape;37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fbc0b5406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fbc0b5406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fbc0b5406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0" lang="en-US" sz="1200" u="none" strike="noStrike">
                <a:solidFill>
                  <a:schemeClr val="dk1"/>
                </a:solidFill>
                <a:latin typeface="Garamond"/>
                <a:ea typeface="Garamond"/>
                <a:cs typeface="Garamond"/>
                <a:sym typeface="Garamond"/>
              </a:rPr>
              <a:t>If the government or individual who we elect to represent us are truly concerned about the infection and transmission of, and subsequent immunity to, C19, why not require an antibody test and T-cell/B-Cell test?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i="0" sz="1200" u="none" strike="noStrike">
              <a:solidFill>
                <a:schemeClr val="dk1"/>
              </a:solidFill>
              <a:latin typeface="Garamond"/>
              <a:ea typeface="Garamond"/>
              <a:cs typeface="Garamond"/>
              <a:sym typeface="Garamond"/>
            </a:endParaRPr>
          </a:p>
          <a:p>
            <a:pPr indent="0" lvl="0" marL="0" rtl="0" algn="l">
              <a:lnSpc>
                <a:spcPct val="100000"/>
              </a:lnSpc>
              <a:spcBef>
                <a:spcPts val="0"/>
              </a:spcBef>
              <a:spcAft>
                <a:spcPts val="0"/>
              </a:spcAft>
              <a:buSzPts val="1400"/>
              <a:buNone/>
            </a:pPr>
            <a:r>
              <a:rPr i="0" lang="en-US" sz="1200" u="none" strike="noStrike">
                <a:solidFill>
                  <a:schemeClr val="dk1"/>
                </a:solidFill>
                <a:latin typeface="Garamond"/>
                <a:ea typeface="Garamond"/>
                <a:cs typeface="Garamond"/>
                <a:sym typeface="Garamond"/>
              </a:rPr>
              <a:t>Ahhh.. but wait. The FDA doesn’t want you to know what your </a:t>
            </a:r>
            <a:r>
              <a:rPr i="0" lang="en-US" sz="1200" u="sng" strike="noStrike">
                <a:solidFill>
                  <a:schemeClr val="dk1"/>
                </a:solidFill>
                <a:latin typeface="Garamond"/>
                <a:ea typeface="Garamond"/>
                <a:cs typeface="Garamond"/>
                <a:sym typeface="Garamond"/>
                <a:hlinkClick r:id="rId2">
                  <a:extLst>
                    <a:ext uri="{A12FA001-AC4F-418D-AE19-62706E023703}">
                      <ahyp:hlinkClr val="tx"/>
                    </a:ext>
                  </a:extLst>
                </a:hlinkClick>
              </a:rPr>
              <a:t>antibody levels</a:t>
            </a:r>
            <a:r>
              <a:rPr i="0" lang="en-US" sz="1200" u="none" strike="noStrike">
                <a:solidFill>
                  <a:schemeClr val="dk1"/>
                </a:solidFill>
                <a:latin typeface="Garamond"/>
                <a:ea typeface="Garamond"/>
                <a:cs typeface="Garamond"/>
                <a:sym typeface="Garamond"/>
              </a:rPr>
              <a:t> are. Why? </a:t>
            </a:r>
            <a:r>
              <a:rPr lang="en-US">
                <a:latin typeface="Garamond"/>
                <a:ea typeface="Garamond"/>
                <a:cs typeface="Garamond"/>
                <a:sym typeface="Garamond"/>
              </a:rPr>
              <a:t>Because the vaccination doesn’t produce antibodies to sars-cov-2. Only a natural infection does that.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i="0" lang="en-US" sz="1200" u="none" strike="noStrike">
                <a:solidFill>
                  <a:schemeClr val="dk1"/>
                </a:solidFill>
                <a:latin typeface="Garamond"/>
                <a:ea typeface="Garamond"/>
                <a:cs typeface="Garamond"/>
                <a:sym typeface="Garamond"/>
              </a:rPr>
              <a:t>There is a publically available T-Detect Test (</a:t>
            </a:r>
            <a:r>
              <a:rPr i="0" lang="en-US" sz="1200" u="sng" strike="noStrike">
                <a:solidFill>
                  <a:schemeClr val="dk1"/>
                </a:solidFill>
                <a:latin typeface="Garamond"/>
                <a:ea typeface="Garamond"/>
                <a:cs typeface="Garamond"/>
                <a:sym typeface="Garamond"/>
                <a:hlinkClick r:id="rId3">
                  <a:extLst>
                    <a:ext uri="{A12FA001-AC4F-418D-AE19-62706E023703}">
                      <ahyp:hlinkClr val="tx"/>
                    </a:ext>
                  </a:extLst>
                </a:hlinkClick>
              </a:rPr>
              <a:t>https://www.t-detect.com/</a:t>
            </a:r>
            <a:r>
              <a:rPr i="0" lang="en-US" sz="1200" u="none" strike="noStrike">
                <a:solidFill>
                  <a:schemeClr val="dk1"/>
                </a:solidFill>
                <a:latin typeface="Garamond"/>
                <a:ea typeface="Garamond"/>
                <a:cs typeface="Garamond"/>
                <a:sym typeface="Garamond"/>
              </a:rPr>
              <a:t>) we might use. I’m not sure I trust anything that has Bill Gates associated with it, but it is interesting and the only one I can find that is available to the public. The website claims it outperforms serology (antibody) tests and we definitely need to do more research into the test prior to recommending it for individuals.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i="0" lang="en-US" sz="1200" u="none" strike="noStrike">
                <a:solidFill>
                  <a:schemeClr val="dk1"/>
                </a:solidFill>
                <a:latin typeface="Garamond"/>
                <a:ea typeface="Garamond"/>
                <a:cs typeface="Garamond"/>
                <a:sym typeface="Garamond"/>
              </a:rPr>
              <a:t>In order to better understand how vaccinations create immunity versus how natural infection creates immunity in their population, the UK is starting an </a:t>
            </a:r>
            <a:r>
              <a:rPr i="0" lang="en-US" sz="1200" u="sng" strike="noStrike">
                <a:solidFill>
                  <a:schemeClr val="dk1"/>
                </a:solidFill>
                <a:latin typeface="Garamond"/>
                <a:ea typeface="Garamond"/>
                <a:cs typeface="Garamond"/>
                <a:sym typeface="Garamond"/>
                <a:hlinkClick r:id="rId4">
                  <a:extLst>
                    <a:ext uri="{A12FA001-AC4F-418D-AE19-62706E023703}">
                      <ahyp:hlinkClr val="tx"/>
                    </a:ext>
                  </a:extLst>
                </a:hlinkClick>
              </a:rPr>
              <a:t>antibody surveillance program</a:t>
            </a:r>
            <a:r>
              <a:rPr i="0" lang="en-US" sz="1200" u="none" strike="noStrike">
                <a:solidFill>
                  <a:schemeClr val="dk1"/>
                </a:solidFill>
                <a:latin typeface="Garamond"/>
                <a:ea typeface="Garamond"/>
                <a:cs typeface="Garamond"/>
                <a:sym typeface="Garamond"/>
              </a:rPr>
              <a:t>.  This is a great research study for those who are willing to participate through INFORMED CONSENT.  Why aren’t researchers in the United States doing this?  Having individuals volunteer to get antibody tests every 4-6 months and T-Cell tests periodically to see what is happening in their bodies would be advantageous in planning to better manage the virus.  It would also be advantageous for those individuals who chose (not coerced or forced) to vaccinate to know how well they are protected from this gene therapy?</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i="0" lang="en-US" sz="1200" u="none" strike="noStrike">
                <a:solidFill>
                  <a:schemeClr val="dk1"/>
                </a:solidFill>
                <a:latin typeface="Garamond"/>
                <a:ea typeface="Garamond"/>
                <a:cs typeface="Garamond"/>
                <a:sym typeface="Garamond"/>
              </a:rPr>
              <a:t>There are plenty of published documents providing levels of these immunity indicators that could be used to assess whether or not an individual has adequate immunity toward a further infection, whether that be from a previous infection or a vaccination (understanding that the vaccination immunity only provides part of the immunity needed to ward off future infection). That seems a prudent step forward as an alternative to vaccination mandates, if we are truly worried about herd immunity and community safety and not just about how many vaccines and boosters big Pharma, through the CDC, can sell.</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p:txBody>
      </p:sp>
      <p:sp>
        <p:nvSpPr>
          <p:cNvPr id="391" name="Google Shape;39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cfa1ce33eb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cfa1ce33eb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cfa1ce33eb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cfa1ce33eb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 name="Google Shape;86;gcfa1ce33eb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cfa1ce33eb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Garamond"/>
                <a:ea typeface="Garamond"/>
                <a:cs typeface="Garamond"/>
                <a:sym typeface="Garamond"/>
              </a:rPr>
              <a:t>When we teach children about the dangers of drugs and alcohol, medications, etc. The first conversation we have is “What is it? Ingredients?”  What are we putting into our bodies and how does it react? Does it react differently across age groups, genders, medical history or prior infection?  Does dosing matter? Has it been tested? </a:t>
            </a:r>
            <a:endParaRPr>
              <a:latin typeface="Garamond"/>
              <a:ea typeface="Garamond"/>
              <a:cs typeface="Garamond"/>
              <a:sym typeface="Garamond"/>
            </a:endParaRPr>
          </a:p>
          <a:p>
            <a:pPr indent="0" lvl="0" marL="0" rtl="0" algn="l">
              <a:lnSpc>
                <a:spcPct val="100000"/>
              </a:lnSpc>
              <a:spcBef>
                <a:spcPts val="0"/>
              </a:spcBef>
              <a:spcAft>
                <a:spcPts val="0"/>
              </a:spcAft>
              <a:buClr>
                <a:schemeClr val="dk1"/>
              </a:buClr>
              <a:buSzPts val="1400"/>
              <a:buFont typeface="Arial"/>
              <a:buNone/>
            </a:pPr>
            <a:r>
              <a:rPr lang="en-US">
                <a:latin typeface="Garamond"/>
                <a:ea typeface="Garamond"/>
                <a:cs typeface="Garamond"/>
                <a:sym typeface="Garamond"/>
              </a:rPr>
              <a:t>Has anyone answered these questions regarding the currently available C19 vaccinations (Pfizer/BioNTech, Moderna, AstraZeneca, Johnson &amp; Johnson (Janssen), Sputnik-V, Novavax, Coronavac, Sinopharm,Tianjin CanSino, Covaxin)?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cap="none">
                <a:latin typeface="Garamond"/>
                <a:ea typeface="Garamond"/>
                <a:cs typeface="Garamond"/>
                <a:sym typeface="Garamond"/>
              </a:rPr>
              <a:t>1. The injection does not give you antibody immunity to the virus. It may give you antibody immunity to the spike protein, but that spike protein is not specific to the SARS-CoV-2 virus. The FDA came out and told us that</a:t>
            </a:r>
            <a:r>
              <a:rPr lang="en-US" u="sng" cap="none">
                <a:solidFill>
                  <a:schemeClr val="hlink"/>
                </a:solidFill>
                <a:latin typeface="Garamond"/>
                <a:ea typeface="Garamond"/>
                <a:cs typeface="Garamond"/>
                <a:sym typeface="Garamond"/>
                <a:hlinkClick r:id="rId2"/>
              </a:rPr>
              <a:t> antibody testing</a:t>
            </a:r>
            <a:r>
              <a:rPr lang="en-US" cap="none">
                <a:latin typeface="Garamond"/>
                <a:ea typeface="Garamond"/>
                <a:cs typeface="Garamond"/>
                <a:sym typeface="Garamond"/>
              </a:rPr>
              <a:t> is not effective in determining immunity among the vaccinated. Are they telling us that they KNOW the vaccine doesn’t provide antibody immunity to the SARS-CoV-2 VIRUS?  If not, what does it provide?  In several published scientific articles, researchers find that the injection produces serum immunoglobulin G (IgG) antibodies against the S1 spike protein.  Read that again. Injected people produce antibodies against the S1 spike protein,  NOT antibodies against the SARS-CoV-2 VIRUS!!!!.  </a:t>
            </a:r>
            <a:r>
              <a:rPr lang="en-US" u="sng" cap="none">
                <a:solidFill>
                  <a:schemeClr val="hlink"/>
                </a:solidFill>
                <a:latin typeface="Garamond"/>
                <a:ea typeface="Garamond"/>
                <a:cs typeface="Garamond"/>
                <a:sym typeface="Garamond"/>
                <a:hlinkClick r:id="rId3"/>
              </a:rPr>
              <a:t>This paper</a:t>
            </a:r>
            <a:r>
              <a:rPr lang="en-US" cap="none">
                <a:latin typeface="Garamond"/>
                <a:ea typeface="Garamond"/>
                <a:cs typeface="Garamond"/>
                <a:sym typeface="Garamond"/>
              </a:rPr>
              <a:t>, published on August 16, 2021, states that “nearly 100% of Hospital Workers in this study mounted a strong antibody response to the spike protein after dose 2 of the SARS-CoV-2 mRNA vaccine, independent of vaccine-induced reactions.” Folks. The FDA came right out and told you the vaccine doesn’t protect against the SARS-CoV-2 virus. It only produces antibodies against a S1 Spike Protein, which is not unique to the SARS-CoV-2 virus.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cap="none">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cap="none">
                <a:latin typeface="Garamond"/>
                <a:ea typeface="Garamond"/>
                <a:cs typeface="Garamond"/>
                <a:sym typeface="Garamond"/>
              </a:rPr>
              <a:t>2. The antibody immunity is supposed to give you protection against the virus. Not only has that not been shown in any study, but the authorities have stated that they don’t know if the injection will give you protection from a SARS-CoV-2 infection.</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cap="none">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cap="none">
                <a:latin typeface="Garamond"/>
                <a:ea typeface="Garamond"/>
                <a:cs typeface="Garamond"/>
                <a:sym typeface="Garamond"/>
              </a:rPr>
              <a:t>3. The injection was not studied to see if it would reduce deaths, hospitalizations or severe symptoms of SARS-CoV-2 infection of anyone that received the injection.  They even said that we don’t know if it will reduce deaths or hospitalizations or severe symptoms. They also said that it may reduce symptoms. But there was no mention of it protecting you from the SARS-CoV-2 viral infection, or stopping you from dying, or being hospitalized or developing severe symptoms. The number of severe breakthrough cases is worrisome.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cap="none">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cap="none">
                <a:latin typeface="Garamond"/>
                <a:ea typeface="Garamond"/>
                <a:cs typeface="Garamond"/>
                <a:sym typeface="Garamond"/>
              </a:rPr>
              <a:t>4. There were no studies done to see if by getting the injection you would no longer carry the SARS-CoV-2  virus and we now know it does not.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cap="none">
              <a:latin typeface="Garamond"/>
              <a:ea typeface="Garamond"/>
              <a:cs typeface="Garamond"/>
              <a:sym typeface="Garamond"/>
            </a:endParaRPr>
          </a:p>
          <a:p>
            <a:pPr indent="0" lvl="0" marL="0" rtl="0" algn="l">
              <a:lnSpc>
                <a:spcPct val="100000"/>
              </a:lnSpc>
              <a:spcBef>
                <a:spcPts val="0"/>
              </a:spcBef>
              <a:spcAft>
                <a:spcPts val="0"/>
              </a:spcAft>
              <a:buSzPts val="1400"/>
              <a:buNone/>
            </a:pPr>
            <a:r>
              <a:rPr lang="en-US" cap="none">
                <a:latin typeface="Garamond"/>
                <a:ea typeface="Garamond"/>
                <a:cs typeface="Garamond"/>
                <a:sym typeface="Garamond"/>
              </a:rPr>
              <a:t>5. There were no studies done to see if you would stop transmitting the virus after injection and we now know it does not.</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cap="none">
                <a:latin typeface="Garamond"/>
                <a:ea typeface="Garamond"/>
                <a:cs typeface="Garamond"/>
                <a:sym typeface="Garamond"/>
              </a:rPr>
              <a:t> None of the five criteria were met to meet the definition of the vaccine. This injection is not a vaccine. It was never meant to protect against the SARS-CoV-2 virus infection and the authorities even told you that they didn’t think that it would.  After the injection was given, there were some studies published that showed that the injection did stop the transmission from one to another. And that was determined by a negative PCR test.  The problem is that the PCR tests were manipulated to change the cycle thresholds that would preferentially give them a false-negative result when they wanted a negative result.</a:t>
            </a:r>
            <a:endParaRPr cap="none">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i="1" lang="en-US">
                <a:latin typeface="Garamond"/>
                <a:ea typeface="Garamond"/>
                <a:cs typeface="Garamond"/>
                <a:sym typeface="Garamond"/>
              </a:rPr>
              <a:t>if the vaccines do not stop infection and transmission, then even if they provide some health benefit (and it is far from clear they have a net health benefit for healthy adults under 50, and possibly older), they SHOULD NEVER, NEVER, NEVER be mandated.</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cap="none">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cap="none"/>
          </a:p>
          <a:p>
            <a:pPr indent="0" lvl="0" marL="0" marR="0" rtl="0" algn="l">
              <a:lnSpc>
                <a:spcPct val="100000"/>
              </a:lnSpc>
              <a:spcBef>
                <a:spcPts val="0"/>
              </a:spcBef>
              <a:spcAft>
                <a:spcPts val="0"/>
              </a:spcAft>
              <a:buClr>
                <a:schemeClr val="dk1"/>
              </a:buClr>
              <a:buSzPts val="1200"/>
              <a:buFont typeface="Calibri"/>
              <a:buNone/>
            </a:pPr>
            <a:r>
              <a:t/>
            </a:r>
            <a:endParaRPr cap="none"/>
          </a:p>
          <a:p>
            <a:pPr indent="0" lvl="0" marL="0" marR="0" rtl="0" algn="l">
              <a:lnSpc>
                <a:spcPct val="100000"/>
              </a:lnSpc>
              <a:spcBef>
                <a:spcPts val="0"/>
              </a:spcBef>
              <a:spcAft>
                <a:spcPts val="0"/>
              </a:spcAft>
              <a:buClr>
                <a:schemeClr val="dk1"/>
              </a:buClr>
              <a:buSzPts val="1200"/>
              <a:buFont typeface="Calibri"/>
              <a:buNone/>
            </a:pPr>
            <a:r>
              <a:t/>
            </a:r>
            <a:endParaRPr cap="none"/>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09" name="Google Shape;40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Garamond"/>
                <a:ea typeface="Garamond"/>
                <a:cs typeface="Garamond"/>
                <a:sym typeface="Garamond"/>
              </a:rPr>
              <a:t>How many research studies of the various vaccines were conducted prior to emergency use authorization (EUA)? Why was emergency use authorization necessary if we had therapeutic options that worked? (see the section on therapeutics. </a:t>
            </a:r>
            <a:endParaRPr sz="1100">
              <a:latin typeface="Garamond"/>
              <a:ea typeface="Garamond"/>
              <a:cs typeface="Garamond"/>
              <a:sym typeface="Garamond"/>
            </a:endParaRPr>
          </a:p>
          <a:p>
            <a:pPr indent="0" lvl="0" marL="0" rtl="0" algn="l">
              <a:lnSpc>
                <a:spcPct val="115000"/>
              </a:lnSpc>
              <a:spcBef>
                <a:spcPts val="0"/>
              </a:spcBef>
              <a:spcAft>
                <a:spcPts val="0"/>
              </a:spcAft>
              <a:buSzPts val="1100"/>
              <a:buNone/>
            </a:pPr>
            <a:r>
              <a:t/>
            </a:r>
            <a:endParaRPr sz="1100">
              <a:latin typeface="Garamond"/>
              <a:ea typeface="Garamond"/>
              <a:cs typeface="Garamond"/>
              <a:sym typeface="Garamond"/>
            </a:endParaRPr>
          </a:p>
          <a:p>
            <a:pPr indent="0" lvl="0" marL="0" rtl="0" algn="l">
              <a:lnSpc>
                <a:spcPct val="115000"/>
              </a:lnSpc>
              <a:spcBef>
                <a:spcPts val="0"/>
              </a:spcBef>
              <a:spcAft>
                <a:spcPts val="0"/>
              </a:spcAft>
              <a:buSzPts val="1100"/>
              <a:buNone/>
            </a:pPr>
            <a:r>
              <a:rPr lang="en-US" sz="1100">
                <a:latin typeface="Garamond"/>
                <a:ea typeface="Garamond"/>
                <a:cs typeface="Garamond"/>
                <a:sym typeface="Garamond"/>
              </a:rPr>
              <a:t>MSM keeps parroting to the public that this vaccine is safe and effective. What is safe about the Covid injections, specifically those containing mRNA?  Consider the following.  </a:t>
            </a:r>
            <a:endParaRPr sz="1100">
              <a:latin typeface="Garamond"/>
              <a:ea typeface="Garamond"/>
              <a:cs typeface="Garamond"/>
              <a:sym typeface="Garamond"/>
            </a:endParaRPr>
          </a:p>
          <a:p>
            <a:pPr indent="-298450" lvl="0" marL="457200" rtl="0" algn="l">
              <a:lnSpc>
                <a:spcPct val="115000"/>
              </a:lnSpc>
              <a:spcBef>
                <a:spcPts val="1200"/>
              </a:spcBef>
              <a:spcAft>
                <a:spcPts val="0"/>
              </a:spcAft>
              <a:buClr>
                <a:schemeClr val="dk1"/>
              </a:buClr>
              <a:buSzPts val="1100"/>
              <a:buFont typeface="Garamond"/>
              <a:buChar char="●"/>
            </a:pPr>
            <a:r>
              <a:rPr lang="en-US" sz="1100">
                <a:latin typeface="Garamond"/>
                <a:ea typeface="Garamond"/>
                <a:cs typeface="Garamond"/>
                <a:sym typeface="Garamond"/>
              </a:rPr>
              <a:t> mRNA technology has never been used successfully as a vaccine to prevent infectious disease or to demonstrate its ability to reduce the incidence of infectious disease in humans, ever. So whether or not this material is safe and effective is completely unknown. Because it has never been utilized in humans. We have no history of use.</a:t>
            </a:r>
            <a:endParaRPr sz="1100">
              <a:latin typeface="Garamond"/>
              <a:ea typeface="Garamond"/>
              <a:cs typeface="Garamond"/>
              <a:sym typeface="Garamond"/>
            </a:endParaRPr>
          </a:p>
          <a:p>
            <a:pPr indent="-298450" lvl="0" marL="457200" rtl="0" algn="l">
              <a:lnSpc>
                <a:spcPct val="115000"/>
              </a:lnSpc>
              <a:spcBef>
                <a:spcPts val="0"/>
              </a:spcBef>
              <a:spcAft>
                <a:spcPts val="0"/>
              </a:spcAft>
              <a:buClr>
                <a:schemeClr val="dk1"/>
              </a:buClr>
              <a:buSzPts val="1100"/>
              <a:buFont typeface="Garamond"/>
              <a:buChar char="●"/>
            </a:pPr>
            <a:r>
              <a:rPr lang="en-US" sz="1100">
                <a:latin typeface="Garamond"/>
                <a:ea typeface="Garamond"/>
                <a:cs typeface="Garamond"/>
                <a:sym typeface="Garamond"/>
              </a:rPr>
              <a:t>No studies have ever been done to demonstrate what happens to the genetic material that makes up this mRNA that is meant to get the body to produce the spike protein.  We don’t know what happens to the mRNA after it is injected into the body. We will hear experts state that the mRNA doesn’t last or doesn’t continue to force the body to produce spike proteins, but if you ask them where the study has been done to demonstrate that this mRNA from this vaccine does what they say it does, you will not find any. Any statement that this mRNA is turned off and will not continue to force the body to produce spike protein is false. We don’t know whether the body will continue to manufacture mRNA and therefore spike proteins.</a:t>
            </a:r>
            <a:endParaRPr sz="1100">
              <a:latin typeface="Garamond"/>
              <a:ea typeface="Garamond"/>
              <a:cs typeface="Garamond"/>
              <a:sym typeface="Garamond"/>
            </a:endParaRPr>
          </a:p>
          <a:p>
            <a:pPr indent="-298450" lvl="0" marL="457200" rtl="0" algn="l">
              <a:lnSpc>
                <a:spcPct val="115000"/>
              </a:lnSpc>
              <a:spcBef>
                <a:spcPts val="0"/>
              </a:spcBef>
              <a:spcAft>
                <a:spcPts val="0"/>
              </a:spcAft>
              <a:buClr>
                <a:schemeClr val="dk1"/>
              </a:buClr>
              <a:buSzPts val="1100"/>
              <a:buFont typeface="Garamond"/>
              <a:buChar char="●"/>
            </a:pPr>
            <a:r>
              <a:rPr lang="en-US" sz="1100">
                <a:latin typeface="Garamond"/>
                <a:ea typeface="Garamond"/>
                <a:cs typeface="Garamond"/>
                <a:sym typeface="Garamond"/>
              </a:rPr>
              <a:t>Spike protein in the Covid 19 illness has been shown to be the very piece of material that causes the symptoms of Covid 19; brain damage, neurological issues, causes heart attacks, lung disease, crosses the blood-brain barrier, liver damage, spleen damage, kidney damage and affects the male and female reproductive systems.  So why would you allow an injection to be put into your body that asks your body to make spike protein, the very material that is known to cause the symptoms of Covid to cause the damage that it does in C19 and potentially increase your possibility as a long-hauler. Why would you do that when the scientist and the experts don’t have an answer if the body ever stops producing spike proteins.</a:t>
            </a:r>
            <a:endParaRPr sz="1100">
              <a:latin typeface="Garamond"/>
              <a:ea typeface="Garamond"/>
              <a:cs typeface="Garamond"/>
              <a:sym typeface="Garamond"/>
            </a:endParaRPr>
          </a:p>
          <a:p>
            <a:pPr indent="-298450" lvl="0" marL="457200" rtl="0" algn="l">
              <a:lnSpc>
                <a:spcPct val="115000"/>
              </a:lnSpc>
              <a:spcBef>
                <a:spcPts val="0"/>
              </a:spcBef>
              <a:spcAft>
                <a:spcPts val="0"/>
              </a:spcAft>
              <a:buClr>
                <a:schemeClr val="dk1"/>
              </a:buClr>
              <a:buSzPts val="1100"/>
              <a:buFont typeface="Garamond"/>
              <a:buChar char="●"/>
            </a:pPr>
            <a:r>
              <a:rPr lang="en-US" sz="1100">
                <a:latin typeface="Garamond"/>
                <a:ea typeface="Garamond"/>
                <a:cs typeface="Garamond"/>
                <a:sym typeface="Garamond"/>
              </a:rPr>
              <a:t>The ingredients that are in the injection have never been used before in any vaccine that we know of, in the history of vaccinations. We have no safety profile of what happens to any of these ingredients once they are injected into the body nor do we have any understanding what the ingredients combined with each other will do once they are injected into the body.  There are lipid nanoparticles that are in this injection that if you open up pub med and simply look up what happens to the body when lipid nanoparticles are injected into the body, the literature shows very clearly that brain, lung, heart, blood, liver, kidney, male and female reproductive damage occurs to the point of cancer and infertility.</a:t>
            </a:r>
            <a:endParaRPr sz="1100">
              <a:latin typeface="Garamond"/>
              <a:ea typeface="Garamond"/>
              <a:cs typeface="Garamond"/>
              <a:sym typeface="Garamond"/>
            </a:endParaRPr>
          </a:p>
          <a:p>
            <a:pPr indent="0" lvl="0" marL="0" rtl="0" algn="l">
              <a:lnSpc>
                <a:spcPct val="115000"/>
              </a:lnSpc>
              <a:spcBef>
                <a:spcPts val="1200"/>
              </a:spcBef>
              <a:spcAft>
                <a:spcPts val="0"/>
              </a:spcAft>
              <a:buSzPts val="1100"/>
              <a:buNone/>
            </a:pPr>
            <a:r>
              <a:rPr lang="en-US" sz="1100">
                <a:solidFill>
                  <a:srgbClr val="141414"/>
                </a:solidFill>
                <a:latin typeface="Garamond"/>
                <a:ea typeface="Garamond"/>
                <a:cs typeface="Garamond"/>
                <a:sym typeface="Garamond"/>
              </a:rPr>
              <a:t>Consider the lipid nanoparticle and what that is.  </a:t>
            </a:r>
            <a:r>
              <a:rPr lang="en-US" sz="1100">
                <a:latin typeface="Garamond"/>
                <a:ea typeface="Garamond"/>
                <a:cs typeface="Garamond"/>
                <a:sym typeface="Garamond"/>
              </a:rPr>
              <a:t>When drug manufacturers first figured out there was a blood-brain barrier that prevented drugs from going from the bloodstream to the brain, they had a problem because they had to figure out how to treat brain diseases.</a:t>
            </a:r>
            <a:endParaRPr sz="1100">
              <a:latin typeface="Garamond"/>
              <a:ea typeface="Garamond"/>
              <a:cs typeface="Garamond"/>
              <a:sym typeface="Garamond"/>
            </a:endParaRPr>
          </a:p>
          <a:p>
            <a:pPr indent="0" lvl="0" marL="0" rtl="0" algn="l">
              <a:lnSpc>
                <a:spcPct val="115000"/>
              </a:lnSpc>
              <a:spcBef>
                <a:spcPts val="1200"/>
              </a:spcBef>
              <a:spcAft>
                <a:spcPts val="0"/>
              </a:spcAft>
              <a:buSzPts val="1100"/>
              <a:buNone/>
            </a:pPr>
            <a:r>
              <a:rPr lang="en-US" sz="1100">
                <a:latin typeface="Garamond"/>
                <a:ea typeface="Garamond"/>
                <a:cs typeface="Garamond"/>
                <a:sym typeface="Garamond"/>
              </a:rPr>
              <a:t>As a result they needed to find a way to get the drug from the bloodstream to the brain and they developed nano-particles to bind to the drugs to get them into the brain. If the drug companies are using nano-particles to bind to drugs to enhance the delivery of drugs from the bloodstream to brain to treat brain conditions, then do nanoparticles in vaccines, which are tightly bound to bacterial particles (and spike proteins),  go into the brain also, performing typically as nanoparticles would? If you get a doctor to answer that question, let me know because so far everyone either doesn’t know or is refusing to answer it. </a:t>
            </a:r>
            <a:endParaRPr sz="1100">
              <a:latin typeface="Garamond"/>
              <a:ea typeface="Garamond"/>
              <a:cs typeface="Garamond"/>
              <a:sym typeface="Garamond"/>
            </a:endParaRPr>
          </a:p>
          <a:p>
            <a:pPr indent="-298450" lvl="0" marL="457200" rtl="0" algn="l">
              <a:lnSpc>
                <a:spcPct val="115000"/>
              </a:lnSpc>
              <a:spcBef>
                <a:spcPts val="1200"/>
              </a:spcBef>
              <a:spcAft>
                <a:spcPts val="0"/>
              </a:spcAft>
              <a:buSzPts val="1100"/>
              <a:buFont typeface="Garamond"/>
              <a:buChar char="●"/>
            </a:pPr>
            <a:r>
              <a:rPr lang="en-US" sz="1100">
                <a:latin typeface="Garamond"/>
                <a:ea typeface="Garamond"/>
                <a:cs typeface="Garamond"/>
                <a:sym typeface="Garamond"/>
              </a:rPr>
              <a:t>Pfizer Sheet - which was given to individuals in Oklahoma in January/February. Then to next slide:</a:t>
            </a:r>
            <a:endParaRPr sz="1100">
              <a:latin typeface="Garamond"/>
              <a:ea typeface="Garamond"/>
              <a:cs typeface="Garamond"/>
              <a:sym typeface="Garamond"/>
            </a:endParaRPr>
          </a:p>
          <a:p>
            <a:pPr indent="0" lvl="0" marL="0" rtl="0" algn="l">
              <a:lnSpc>
                <a:spcPct val="115000"/>
              </a:lnSpc>
              <a:spcBef>
                <a:spcPts val="1200"/>
              </a:spcBef>
              <a:spcAft>
                <a:spcPts val="0"/>
              </a:spcAft>
              <a:buSzPts val="1400"/>
              <a:buNone/>
            </a:pPr>
            <a:r>
              <a:rPr lang="en-US" sz="1100">
                <a:latin typeface="Garamond"/>
                <a:ea typeface="Garamond"/>
                <a:cs typeface="Garamond"/>
                <a:sym typeface="Garamond"/>
              </a:rPr>
              <a:t>November 2nd CDC Emails: </a:t>
            </a:r>
            <a:r>
              <a:rPr lang="en-US" sz="1100" u="sng">
                <a:solidFill>
                  <a:schemeClr val="hlink"/>
                </a:solidFill>
                <a:latin typeface="Arial"/>
                <a:ea typeface="Arial"/>
                <a:cs typeface="Arial"/>
                <a:sym typeface="Arial"/>
                <a:hlinkClick r:id="rId2"/>
              </a:rPr>
              <a:t>https://technofog.substack.com/p/cdc-emails-our-definition-of-vaccine</a:t>
            </a:r>
            <a:endParaRPr sz="11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t/>
            </a:r>
            <a:endParaRPr sz="1100">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18" name="Google Shape;41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f6788d325d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f6788d325d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Pfizers research organization falsified data in their Phase 3 Covid-19 Vaccine Trial. They fired those who complained about unethical trial practices who has documentation to back up this claim. </a:t>
            </a:r>
            <a:r>
              <a:rPr lang="en-US">
                <a:solidFill>
                  <a:srgbClr val="333333"/>
                </a:solidFill>
                <a:highlight>
                  <a:srgbClr val="FFFFFF"/>
                </a:highlight>
                <a:latin typeface="Arial"/>
                <a:ea typeface="Arial"/>
                <a:cs typeface="Arial"/>
                <a:sym typeface="Arial"/>
              </a:rPr>
              <a:t> </a:t>
            </a:r>
            <a:r>
              <a:rPr i="1" lang="en-US">
                <a:solidFill>
                  <a:srgbClr val="333333"/>
                </a:solidFill>
                <a:latin typeface="Arial"/>
                <a:ea typeface="Arial"/>
                <a:cs typeface="Arial"/>
                <a:sym typeface="Arial"/>
              </a:rPr>
              <a:t>The BMJ</a:t>
            </a:r>
            <a:r>
              <a:rPr lang="en-US">
                <a:solidFill>
                  <a:srgbClr val="333333"/>
                </a:solidFill>
                <a:highlight>
                  <a:srgbClr val="FFFFFF"/>
                </a:highlight>
                <a:latin typeface="Arial"/>
                <a:ea typeface="Arial"/>
                <a:cs typeface="Arial"/>
                <a:sym typeface="Arial"/>
              </a:rPr>
              <a:t> that the company falsified data, unblinded patients, employed inadequately trained vaccinators, and was slow to follow up on adverse events reported in Pfizer’s pivotal phase III trial.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Citation: </a:t>
            </a:r>
            <a:r>
              <a:rPr lang="en-US" sz="1100" u="sng">
                <a:solidFill>
                  <a:schemeClr val="hlink"/>
                </a:solidFill>
                <a:latin typeface="Arial"/>
                <a:ea typeface="Arial"/>
                <a:cs typeface="Arial"/>
                <a:sym typeface="Arial"/>
                <a:hlinkClick r:id="rId2"/>
              </a:rPr>
              <a:t>https://www.bmj.com/content/375/bmj.n2635</a:t>
            </a:r>
            <a:endParaRPr/>
          </a:p>
        </p:txBody>
      </p:sp>
      <p:sp>
        <p:nvSpPr>
          <p:cNvPr id="439" name="Google Shape;439;gf6788d325d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aramond"/>
                <a:ea typeface="Garamond"/>
                <a:cs typeface="Garamond"/>
                <a:sym typeface="Garamond"/>
              </a:rPr>
              <a:t>Dr. Ardis:  Vaccines and Related Biological Products Advisory Committee (VRBPAC) Meeting October 22, 2020.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Center for Biologics Evaluation and Research (CBER) </a:t>
            </a:r>
            <a:endParaRPr>
              <a:latin typeface="Garamond"/>
              <a:ea typeface="Garamond"/>
              <a:cs typeface="Garamond"/>
              <a:sym typeface="Garamond"/>
            </a:endParaRPr>
          </a:p>
          <a:p>
            <a:pPr indent="0" lvl="0" marL="0" rtl="0" algn="l">
              <a:lnSpc>
                <a:spcPct val="115000"/>
              </a:lnSpc>
              <a:spcBef>
                <a:spcPts val="1200"/>
              </a:spcBef>
              <a:spcAft>
                <a:spcPts val="0"/>
              </a:spcAft>
              <a:buSzPts val="1100"/>
              <a:buNone/>
            </a:pPr>
            <a:r>
              <a:rPr lang="en-US">
                <a:solidFill>
                  <a:srgbClr val="141414"/>
                </a:solidFill>
                <a:latin typeface="Garamond"/>
                <a:ea typeface="Garamond"/>
                <a:cs typeface="Garamond"/>
                <a:sym typeface="Garamond"/>
              </a:rPr>
              <a:t>Dr. Robert Malone who is credited with the creation of mRNA molecule, at the Salk Institute in 1988 has recently come out to say that the spike protein does not stay in the injection site but travels throughout the body and can attach to cells in the Brain, Heart, Liver, Kidney and Ovaries (</a:t>
            </a:r>
            <a:r>
              <a:rPr lang="en-US" u="sng">
                <a:solidFill>
                  <a:srgbClr val="1155CC"/>
                </a:solidFill>
                <a:latin typeface="Garamond"/>
                <a:ea typeface="Garamond"/>
                <a:cs typeface="Garamond"/>
                <a:sym typeface="Garamond"/>
                <a:hlinkClick r:id="rId2">
                  <a:extLst>
                    <a:ext uri="{A12FA001-AC4F-418D-AE19-62706E023703}">
                      <ahyp:hlinkClr val="tx"/>
                    </a:ext>
                  </a:extLst>
                </a:hlinkClick>
              </a:rPr>
              <a:t>https://www.ncbi.nlm.nih.gov/pmc/articles/PMC8051011/</a:t>
            </a:r>
            <a:r>
              <a:rPr lang="en-US">
                <a:solidFill>
                  <a:srgbClr val="141414"/>
                </a:solidFill>
                <a:latin typeface="Garamond"/>
                <a:ea typeface="Garamond"/>
                <a:cs typeface="Garamond"/>
                <a:sym typeface="Garamond"/>
              </a:rPr>
              <a:t>).  We have confirmed cases of strokes, heart disease in healthy young people that was recently added to the </a:t>
            </a:r>
            <a:r>
              <a:rPr lang="en-US" u="sng">
                <a:solidFill>
                  <a:srgbClr val="1155CC"/>
                </a:solidFill>
                <a:latin typeface="Garamond"/>
                <a:ea typeface="Garamond"/>
                <a:cs typeface="Garamond"/>
                <a:sym typeface="Garamond"/>
                <a:hlinkClick r:id="rId3">
                  <a:extLst>
                    <a:ext uri="{A12FA001-AC4F-418D-AE19-62706E023703}">
                      <ahyp:hlinkClr val="tx"/>
                    </a:ext>
                  </a:extLst>
                </a:hlinkClick>
              </a:rPr>
              <a:t>Fact Sheet</a:t>
            </a:r>
            <a:r>
              <a:rPr lang="en-US">
                <a:solidFill>
                  <a:srgbClr val="141414"/>
                </a:solidFill>
                <a:latin typeface="Garamond"/>
                <a:ea typeface="Garamond"/>
                <a:cs typeface="Garamond"/>
                <a:sym typeface="Garamond"/>
              </a:rPr>
              <a:t> for all vaccines, miscarriages, organ failures, neurological conditions –all severe cases and more deaths after the vaccine rollout than from all other vaccines over a 20 yr period. (</a:t>
            </a:r>
            <a:r>
              <a:rPr lang="en-US" u="sng">
                <a:solidFill>
                  <a:srgbClr val="1155CC"/>
                </a:solidFill>
                <a:latin typeface="Garamond"/>
                <a:ea typeface="Garamond"/>
                <a:cs typeface="Garamond"/>
                <a:sym typeface="Garamond"/>
                <a:hlinkClick r:id="rId4">
                  <a:extLst>
                    <a:ext uri="{A12FA001-AC4F-418D-AE19-62706E023703}">
                      <ahyp:hlinkClr val="tx"/>
                    </a:ext>
                  </a:extLst>
                </a:hlinkClick>
              </a:rPr>
              <a:t>https://vaers.hhs.gov/data.html</a:t>
            </a:r>
            <a:r>
              <a:rPr lang="en-US">
                <a:solidFill>
                  <a:srgbClr val="141414"/>
                </a:solidFill>
                <a:latin typeface="Garamond"/>
                <a:ea typeface="Garamond"/>
                <a:cs typeface="Garamond"/>
                <a:sym typeface="Garamond"/>
              </a:rPr>
              <a:t>) As of August 12th, 2021 we have 451,049 reports of adverse reactions to the C19 vaccines. </a:t>
            </a:r>
            <a:endParaRPr>
              <a:solidFill>
                <a:srgbClr val="141414"/>
              </a:solidFill>
              <a:latin typeface="Garamond"/>
              <a:ea typeface="Garamond"/>
              <a:cs typeface="Garamond"/>
              <a:sym typeface="Garamond"/>
            </a:endParaRPr>
          </a:p>
          <a:p>
            <a:pPr indent="0" lvl="0" marL="0" rtl="0" algn="l">
              <a:lnSpc>
                <a:spcPct val="115000"/>
              </a:lnSpc>
              <a:spcBef>
                <a:spcPts val="1200"/>
              </a:spcBef>
              <a:spcAft>
                <a:spcPts val="0"/>
              </a:spcAft>
              <a:buSzPts val="1100"/>
              <a:buNone/>
            </a:pPr>
            <a:r>
              <a:rPr lang="en-US">
                <a:latin typeface="Garamond"/>
                <a:ea typeface="Garamond"/>
                <a:cs typeface="Garamond"/>
                <a:sym typeface="Garamond"/>
              </a:rPr>
              <a:t>Dr. Vladimir Zelenko (President Trump’s personal doctor when he had Covid-19, treated the Israeli Minister of Health, The Brazilian President, ALL OF THE WORLD LEADERS!), talked with Israeli politicians and the health minister about the vaccines and effective therapeutics here: </a:t>
            </a:r>
            <a:r>
              <a:rPr lang="en-US">
                <a:solidFill>
                  <a:schemeClr val="hlink"/>
                </a:solidFill>
                <a:uFill>
                  <a:noFill/>
                </a:uFill>
                <a:latin typeface="Garamond"/>
                <a:ea typeface="Garamond"/>
                <a:cs typeface="Garamond"/>
                <a:sym typeface="Garamond"/>
                <a:hlinkClick r:id="rId5"/>
              </a:rPr>
              <a:t> </a:t>
            </a:r>
            <a:r>
              <a:rPr lang="en-US" u="sng">
                <a:solidFill>
                  <a:srgbClr val="1155CC"/>
                </a:solidFill>
                <a:latin typeface="Garamond"/>
                <a:ea typeface="Garamond"/>
                <a:cs typeface="Garamond"/>
                <a:sym typeface="Garamond"/>
                <a:hlinkClick r:id="rId6">
                  <a:extLst>
                    <a:ext uri="{A12FA001-AC4F-418D-AE19-62706E023703}">
                      <ahyp:hlinkClr val="tx"/>
                    </a:ext>
                  </a:extLst>
                </a:hlinkClick>
              </a:rPr>
              <a:t>https://www.bitchute.com/video/WsvhxBD4k1uZ/</a:t>
            </a:r>
            <a:r>
              <a:rPr lang="en-US">
                <a:latin typeface="Garamond"/>
                <a:ea typeface="Garamond"/>
                <a:cs typeface="Garamond"/>
                <a:sym typeface="Garamond"/>
              </a:rPr>
              <a:t> </a:t>
            </a:r>
            <a:endParaRPr>
              <a:latin typeface="Garamond"/>
              <a:ea typeface="Garamond"/>
              <a:cs typeface="Garamond"/>
              <a:sym typeface="Garamond"/>
            </a:endParaRPr>
          </a:p>
          <a:p>
            <a:pPr indent="0" lvl="0" marL="0" rtl="0" algn="l">
              <a:lnSpc>
                <a:spcPct val="115000"/>
              </a:lnSpc>
              <a:spcBef>
                <a:spcPts val="1200"/>
              </a:spcBef>
              <a:spcAft>
                <a:spcPts val="0"/>
              </a:spcAft>
              <a:buSzPts val="1100"/>
              <a:buNone/>
            </a:pPr>
            <a:r>
              <a:rPr lang="en-US">
                <a:latin typeface="Garamond"/>
                <a:ea typeface="Garamond"/>
                <a:cs typeface="Garamond"/>
                <a:sym typeface="Garamond"/>
              </a:rPr>
              <a:t>He notes that the Pfizer CES has said that “Israel is the biggest study in the world” for how these vaccines react in a human population. Interesting to note that Israel entered into an agreement with Pfizer (</a:t>
            </a:r>
            <a:r>
              <a:rPr lang="en-US" u="sng">
                <a:solidFill>
                  <a:srgbClr val="1155CC"/>
                </a:solidFill>
                <a:latin typeface="Garamond"/>
                <a:ea typeface="Garamond"/>
                <a:cs typeface="Garamond"/>
                <a:sym typeface="Garamond"/>
                <a:hlinkClick r:id="rId7">
                  <a:extLst>
                    <a:ext uri="{A12FA001-AC4F-418D-AE19-62706E023703}">
                      <ahyp:hlinkClr val="tx"/>
                    </a:ext>
                  </a:extLst>
                </a:hlinkClick>
              </a:rPr>
              <a:t>https://govextra.gov.il/media/30806/11221-moh-pfizer-collaboration-agreement-redacted.pdf</a:t>
            </a:r>
            <a:r>
              <a:rPr lang="en-US">
                <a:latin typeface="Garamond"/>
                <a:ea typeface="Garamond"/>
                <a:cs typeface="Garamond"/>
                <a:sym typeface="Garamond"/>
              </a:rPr>
              <a:t>) to mass vaccinate its population and exchange vaccine supply for public health data to “evaluate whether herd immunity protection is observed during the Product vaccination program rollout.”  </a:t>
            </a:r>
            <a:endParaRPr>
              <a:latin typeface="Garamond"/>
              <a:ea typeface="Garamond"/>
              <a:cs typeface="Garamond"/>
              <a:sym typeface="Garamond"/>
            </a:endParaRPr>
          </a:p>
          <a:p>
            <a:pPr indent="0" lvl="0" marL="0" rtl="0" algn="l">
              <a:lnSpc>
                <a:spcPct val="115000"/>
              </a:lnSpc>
              <a:spcBef>
                <a:spcPts val="1200"/>
              </a:spcBef>
              <a:spcAft>
                <a:spcPts val="0"/>
              </a:spcAft>
              <a:buSzPts val="1100"/>
              <a:buNone/>
            </a:pPr>
            <a:r>
              <a:rPr lang="en-US">
                <a:latin typeface="Garamond"/>
                <a:ea typeface="Garamond"/>
                <a:cs typeface="Garamond"/>
                <a:sym typeface="Garamond"/>
              </a:rPr>
              <a:t>He discusses concerns about acute (short term - moment of injection to 3 months) like blood clots, heart attack, stroke,  inflammation of the heart and miscarriage, sub-acute (mid-range) like pathologically disastrous immune reactions and long-term concerns like infertility (damage to ovarian function and reducing sperm count). </a:t>
            </a:r>
            <a:endParaRPr>
              <a:latin typeface="Garamond"/>
              <a:ea typeface="Garamond"/>
              <a:cs typeface="Garamond"/>
              <a:sym typeface="Garamond"/>
            </a:endParaRPr>
          </a:p>
          <a:p>
            <a:pPr indent="0" lvl="0" marL="0" rtl="0" algn="l">
              <a:lnSpc>
                <a:spcPct val="115000"/>
              </a:lnSpc>
              <a:spcBef>
                <a:spcPts val="1200"/>
              </a:spcBef>
              <a:spcAft>
                <a:spcPts val="0"/>
              </a:spcAft>
              <a:buSzPts val="1100"/>
              <a:buNone/>
            </a:pPr>
            <a:r>
              <a:rPr lang="en-US">
                <a:latin typeface="Garamond"/>
                <a:ea typeface="Garamond"/>
                <a:cs typeface="Garamond"/>
                <a:sym typeface="Garamond"/>
              </a:rPr>
              <a:t>A paper posted on July 20, 2021 discusses how the s</a:t>
            </a:r>
            <a:r>
              <a:rPr lang="en-US" u="sng">
                <a:solidFill>
                  <a:srgbClr val="1155CC"/>
                </a:solidFill>
                <a:latin typeface="Garamond"/>
                <a:ea typeface="Garamond"/>
                <a:cs typeface="Garamond"/>
                <a:sym typeface="Garamond"/>
                <a:hlinkClick r:id="rId8">
                  <a:extLst>
                    <a:ext uri="{A12FA001-AC4F-418D-AE19-62706E023703}">
                      <ahyp:hlinkClr val="tx"/>
                    </a:ext>
                  </a:extLst>
                </a:hlinkClick>
              </a:rPr>
              <a:t>pike protein disrupts human cardiac function</a:t>
            </a:r>
            <a:r>
              <a:rPr lang="en-US">
                <a:latin typeface="Garamond"/>
                <a:ea typeface="Garamond"/>
                <a:cs typeface="Garamond"/>
                <a:sym typeface="Garamond"/>
              </a:rPr>
              <a:t>.  The spike protein found on the surface of the C19 virus cells causes changes to cells in the small blood vessels of the heart. </a:t>
            </a:r>
            <a:endParaRPr>
              <a:latin typeface="Garamond"/>
              <a:ea typeface="Garamond"/>
              <a:cs typeface="Garamond"/>
              <a:sym typeface="Garamond"/>
            </a:endParaRPr>
          </a:p>
          <a:p>
            <a:pPr indent="0" lvl="0" marL="0" rtl="0" algn="l">
              <a:lnSpc>
                <a:spcPct val="115000"/>
              </a:lnSpc>
              <a:spcBef>
                <a:spcPts val="1200"/>
              </a:spcBef>
              <a:spcAft>
                <a:spcPts val="0"/>
              </a:spcAft>
              <a:buSzPts val="1100"/>
              <a:buNone/>
            </a:pPr>
            <a:r>
              <a:rPr b="1" lang="en-US">
                <a:highlight>
                  <a:srgbClr val="FFFFFF"/>
                </a:highlight>
                <a:latin typeface="Garamond"/>
                <a:ea typeface="Garamond"/>
                <a:cs typeface="Garamond"/>
                <a:sym typeface="Garamond"/>
              </a:rPr>
              <a:t>It is devastating that we started vaccinating pregnant women before we had any safety data, contrary to the rules mandated by the FDA regarding EUAs. </a:t>
            </a:r>
            <a:br>
              <a:rPr b="1" lang="en-US">
                <a:highlight>
                  <a:srgbClr val="FFFFFF"/>
                </a:highlight>
                <a:latin typeface="Garamond"/>
                <a:ea typeface="Garamond"/>
                <a:cs typeface="Garamond"/>
                <a:sym typeface="Garamond"/>
              </a:rPr>
            </a:br>
            <a:endParaRPr b="1">
              <a:highlight>
                <a:srgbClr val="FFFFFF"/>
              </a:highlight>
              <a:latin typeface="Garamond"/>
              <a:ea typeface="Garamond"/>
              <a:cs typeface="Garamond"/>
              <a:sym typeface="Garamond"/>
            </a:endParaRPr>
          </a:p>
          <a:p>
            <a:pPr indent="-304800" lvl="0" marL="457200" rtl="0" algn="l">
              <a:lnSpc>
                <a:spcPct val="100000"/>
              </a:lnSpc>
              <a:spcBef>
                <a:spcPts val="0"/>
              </a:spcBef>
              <a:spcAft>
                <a:spcPts val="0"/>
              </a:spcAft>
              <a:buClr>
                <a:schemeClr val="dk1"/>
              </a:buClr>
              <a:buSzPts val="1200"/>
              <a:buFont typeface="Garamond"/>
              <a:buChar char="●"/>
            </a:pPr>
            <a:r>
              <a:rPr lang="en-US">
                <a:latin typeface="Garamond"/>
                <a:ea typeface="Garamond"/>
                <a:cs typeface="Garamond"/>
                <a:sym typeface="Garamond"/>
              </a:rPr>
              <a:t>Pfizter </a:t>
            </a:r>
            <a:r>
              <a:rPr lang="en-US">
                <a:solidFill>
                  <a:srgbClr val="303030"/>
                </a:solidFill>
                <a:highlight>
                  <a:srgbClr val="FFFFFF"/>
                </a:highlight>
                <a:latin typeface="Garamond"/>
                <a:ea typeface="Garamond"/>
                <a:cs typeface="Garamond"/>
                <a:sym typeface="Garamond"/>
              </a:rPr>
              <a:t>listed a number of drugs and products that contributed to its significant Q2 growth, but the drugs Eliquis and Vyndaqel. Eliquis – which saw 13% growth – treats blood clots, and Vyndaqel – which saw 77% growth – treats cardiomyopathy. Is there a correlation to vaccine adverse effects? </a:t>
            </a:r>
            <a:r>
              <a:rPr lang="en-US" u="sng">
                <a:solidFill>
                  <a:srgbClr val="56BCFE"/>
                </a:solidFill>
                <a:highlight>
                  <a:srgbClr val="FFFFFF"/>
                </a:highlight>
                <a:latin typeface="Garamond"/>
                <a:ea typeface="Garamond"/>
                <a:cs typeface="Garamond"/>
                <a:sym typeface="Garamond"/>
                <a:hlinkClick r:id="rId9">
                  <a:extLst>
                    <a:ext uri="{A12FA001-AC4F-418D-AE19-62706E023703}">
                      <ahyp:hlinkClr val="tx"/>
                    </a:ext>
                  </a:extLst>
                </a:hlinkClick>
              </a:rPr>
              <a:t>Citation to 2nd quarter report</a:t>
            </a:r>
            <a:r>
              <a:rPr lang="en-US" u="sng">
                <a:solidFill>
                  <a:srgbClr val="56BCFE"/>
                </a:solidFill>
                <a:latin typeface="Garamond"/>
                <a:ea typeface="Garamond"/>
                <a:cs typeface="Garamond"/>
                <a:sym typeface="Garamond"/>
                <a:hlinkClick r:id="rId10">
                  <a:extLst>
                    <a:ext uri="{A12FA001-AC4F-418D-AE19-62706E023703}">
                      <ahyp:hlinkClr val="tx"/>
                    </a:ext>
                  </a:extLst>
                </a:hlinkClick>
              </a:rPr>
              <a:t>/earnings</a:t>
            </a:r>
            <a:endParaRPr>
              <a:solidFill>
                <a:srgbClr val="141414"/>
              </a:solidFill>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p:txBody>
      </p:sp>
      <p:sp>
        <p:nvSpPr>
          <p:cNvPr id="448" name="Google Shape;44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7" name="Google Shape;45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f171ce34f7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f171ce34f7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gf171ce34f7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https://openvaers.com/covid-data</a:t>
            </a:r>
            <a:r>
              <a:rPr lang="en-US"/>
              <a:t> </a:t>
            </a:r>
            <a:endParaRPr/>
          </a:p>
          <a:p>
            <a:pPr indent="0" lvl="0" marL="0" rtl="0" algn="l">
              <a:lnSpc>
                <a:spcPct val="100000"/>
              </a:lnSpc>
              <a:spcBef>
                <a:spcPts val="0"/>
              </a:spcBef>
              <a:spcAft>
                <a:spcPts val="0"/>
              </a:spcAft>
              <a:buSzPts val="1400"/>
              <a:buNone/>
            </a:pPr>
            <a:r>
              <a:t/>
            </a:r>
            <a:endParaRPr/>
          </a:p>
        </p:txBody>
      </p:sp>
      <p:sp>
        <p:nvSpPr>
          <p:cNvPr id="472" name="Google Shape;47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300">
                <a:latin typeface="Garamond"/>
                <a:ea typeface="Garamond"/>
                <a:cs typeface="Garamond"/>
                <a:sym typeface="Garamond"/>
              </a:rPr>
              <a:t>VAERS and EUDRAVIGILANCE (EUROPE) DATABASES BOTH CONCERNING. NATIONAL VACCINE INFORMATION CENTER (</a:t>
            </a:r>
            <a:r>
              <a:rPr lang="en-US" sz="1300" u="sng">
                <a:solidFill>
                  <a:schemeClr val="hlink"/>
                </a:solidFill>
                <a:latin typeface="Garamond"/>
                <a:ea typeface="Garamond"/>
                <a:cs typeface="Garamond"/>
                <a:sym typeface="Garamond"/>
                <a:hlinkClick r:id="rId2"/>
              </a:rPr>
              <a:t>www.nbic.org</a:t>
            </a:r>
            <a:r>
              <a:rPr lang="en-US" sz="1300">
                <a:latin typeface="Garamond"/>
                <a:ea typeface="Garamond"/>
                <a:cs typeface="Garamond"/>
                <a:sym typeface="Garamond"/>
              </a:rPr>
              <a:t>). </a:t>
            </a:r>
            <a:endParaRPr sz="1300">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sz="1300" cap="none">
                <a:latin typeface="Garamond"/>
                <a:ea typeface="Garamond"/>
                <a:cs typeface="Garamond"/>
                <a:sym typeface="Garamond"/>
              </a:rPr>
              <a:t>WHY ARE PUBLIC HEALTH OFFICIALS AND POLITICIANS IGNORING THE VAERS DATA</a:t>
            </a:r>
            <a:r>
              <a:rPr lang="en-US" sz="1300">
                <a:latin typeface="Garamond"/>
                <a:ea typeface="Garamond"/>
                <a:cs typeface="Garamond"/>
                <a:sym typeface="Garamond"/>
              </a:rPr>
              <a:t>, AND THE EUDRAVIGILANCE DATABASES. </a:t>
            </a:r>
            <a:endParaRPr sz="1300">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sz="1300">
                <a:latin typeface="Garamond"/>
                <a:ea typeface="Garamond"/>
                <a:cs typeface="Garamond"/>
                <a:sym typeface="Garamond"/>
              </a:rPr>
              <a:t>I WAS NOT ABLE TO GAIN ACCESS TO THE UK YELLOW CARD DATABASE. </a:t>
            </a:r>
            <a:endParaRPr sz="1300">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sz="1300">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sz="1300">
                <a:latin typeface="Garamond"/>
                <a:ea typeface="Garamond"/>
                <a:cs typeface="Garamond"/>
                <a:sym typeface="Garamond"/>
              </a:rPr>
              <a:t>Eudravigilance Data Summary Table: </a:t>
            </a:r>
            <a:r>
              <a:rPr lang="en-US" sz="1300" u="sng">
                <a:solidFill>
                  <a:schemeClr val="hlink"/>
                </a:solidFill>
                <a:latin typeface="Garamond"/>
                <a:ea typeface="Garamond"/>
                <a:cs typeface="Garamond"/>
                <a:sym typeface="Garamond"/>
                <a:hlinkClick r:id="rId3"/>
              </a:rPr>
              <a:t>https://vaccineimpact.com/2021/31014-deaths-2890600-injuries-following-covid-shots-in-european-database-of-adverse-reactions-as-young-previously-healthy-people-continue-to-die/</a:t>
            </a:r>
            <a:r>
              <a:rPr lang="en-US" sz="1300">
                <a:latin typeface="Garamond"/>
                <a:ea typeface="Garamond"/>
                <a:cs typeface="Garamond"/>
                <a:sym typeface="Garamond"/>
              </a:rPr>
              <a:t>  </a:t>
            </a:r>
            <a:endParaRPr sz="1300">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sz="1300">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sz="1300">
                <a:latin typeface="Garamond"/>
                <a:ea typeface="Garamond"/>
                <a:cs typeface="Garamond"/>
                <a:sym typeface="Garamond"/>
              </a:rPr>
              <a:t>Where are our safety reviews?  Malfeasance!  Our CDC, FDA, NIAID, NIH, White House Task Force 1, 2, Senate 1, 2… ALL IMPLICATED.  None of them demanded a safety report back in February. </a:t>
            </a:r>
            <a:endParaRPr sz="1300">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br>
              <a:rPr lang="en-US" sz="1300">
                <a:latin typeface="Garamond"/>
                <a:ea typeface="Garamond"/>
                <a:cs typeface="Garamond"/>
                <a:sym typeface="Garamond"/>
              </a:rPr>
            </a:br>
            <a:r>
              <a:rPr lang="en-US" sz="1300">
                <a:latin typeface="Garamond"/>
                <a:ea typeface="Garamond"/>
                <a:cs typeface="Garamond"/>
                <a:sym typeface="Garamond"/>
              </a:rPr>
              <a:t>Early safety warning failed.  Even back in April 2021. Too many deaths reported. Sadly we have over 20,000 Americans permanently diabled.  Needed external review board… Advisory panel voted 16-2 against boosters. </a:t>
            </a:r>
            <a:endParaRPr sz="1300">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sz="1300">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sz="1300">
                <a:latin typeface="Garamond"/>
                <a:ea typeface="Garamond"/>
                <a:cs typeface="Garamond"/>
                <a:sym typeface="Garamond"/>
              </a:rPr>
              <a:t>Vaccines Generally unsafe and don’t work well.  </a:t>
            </a:r>
            <a:endParaRPr sz="1300">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sz="1300">
                <a:latin typeface="Garamond"/>
                <a:ea typeface="Garamond"/>
                <a:cs typeface="Garamond"/>
                <a:sym typeface="Garamond"/>
              </a:rPr>
              <a:t>Increase in cancers and autoimmune diseases in patients who have been vaccinated:  </a:t>
            </a:r>
            <a:r>
              <a:rPr lang="en-US" sz="1300" u="sng">
                <a:solidFill>
                  <a:schemeClr val="hlink"/>
                </a:solidFill>
                <a:latin typeface="Garamond"/>
                <a:ea typeface="Garamond"/>
                <a:cs typeface="Garamond"/>
                <a:sym typeface="Garamond"/>
                <a:hlinkClick r:id="rId4"/>
              </a:rPr>
              <a:t>https://www.lifesitenews.com/news/idaho-doctor-reports-a-20-times-increase-of-cancer-in-vaccinated-patients/</a:t>
            </a:r>
            <a:r>
              <a:rPr lang="en-US" sz="1300">
                <a:latin typeface="Garamond"/>
                <a:ea typeface="Garamond"/>
                <a:cs typeface="Garamond"/>
                <a:sym typeface="Garamond"/>
              </a:rPr>
              <a:t>  “Since January 1, in the laboratory, I’m seeing a 20 times increase of endometrial cancers over what I see on an annual basis,” reported Dr. Cole.  Cole explained that two types of cells are required for adequate immune system function: “Helper T-cells,” also called “CD4 cells,” and “killer T-cells,” often known as “CD8 cells.” </a:t>
            </a:r>
            <a:endParaRPr sz="13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sz="1300">
                <a:latin typeface="Garamond"/>
                <a:ea typeface="Garamond"/>
                <a:cs typeface="Garamond"/>
                <a:sym typeface="Garamond"/>
              </a:rPr>
              <a:t>According to Cole, in patients with HIV, there is a massive suppression of “helper T-cells” which cause immune system functions to plummet, and leave the patient susceptible to a variety of illnesses.  </a:t>
            </a:r>
            <a:endParaRPr sz="13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sz="1300">
                <a:latin typeface="Garamond"/>
                <a:ea typeface="Garamond"/>
                <a:cs typeface="Garamond"/>
                <a:sym typeface="Garamond"/>
              </a:rPr>
              <a:t>Similarly, Cole describes, “post-vaccine, what we are seeing is a drop in your killer T-cells, in your CD8 cells,” </a:t>
            </a:r>
            <a:endParaRPr sz="13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sz="1300">
                <a:latin typeface="Garamond"/>
                <a:ea typeface="Garamond"/>
                <a:cs typeface="Garamond"/>
                <a:sym typeface="Garamond"/>
              </a:rPr>
              <a:t>“And what do CD8 cells do? They keep all other viruses in check,” he continued. Much like HIV causes immune system disruption by suppressing CD4 “helper” cells, the same thing happens when CD8 “killer” cells are suppressed. In Dr. Cole’s expert view, this is what seems to be the case with the COVID-19 jabs.  </a:t>
            </a:r>
            <a:endParaRPr sz="13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sz="1300">
                <a:latin typeface="Garamond"/>
                <a:ea typeface="Garamond"/>
                <a:cs typeface="Garamond"/>
                <a:sym typeface="Garamond"/>
              </a:rPr>
              <a:t>Cole goes on to state that as a result of this vaccine-induced “killer T-cell” suppression, he is seeing an “uptick” of not only endometrial cancer, but also melanomas, as well as herpes, shingles, mono, and a “huge uptick” in HPV when “looking at the cervical biopsies of women.” </a:t>
            </a:r>
            <a:r>
              <a:rPr lang="en-US">
                <a:latin typeface="Garamond"/>
                <a:ea typeface="Garamond"/>
                <a:cs typeface="Garamond"/>
                <a:sym typeface="Garamond"/>
              </a:rPr>
              <a:t>Dr. Michael Yeadon, a former vice president at Pfizer, has cited the German study as a possible</a:t>
            </a:r>
            <a:r>
              <a:rPr lang="en-US">
                <a:solidFill>
                  <a:schemeClr val="hlink"/>
                </a:solidFill>
                <a:uFill>
                  <a:noFill/>
                </a:uFill>
                <a:latin typeface="Garamond"/>
                <a:ea typeface="Garamond"/>
                <a:cs typeface="Garamond"/>
                <a:sym typeface="Garamond"/>
                <a:hlinkClick r:id="rId5"/>
              </a:rPr>
              <a:t> </a:t>
            </a:r>
            <a:r>
              <a:rPr lang="en-US" u="sng">
                <a:solidFill>
                  <a:schemeClr val="hlink"/>
                </a:solidFill>
                <a:latin typeface="Garamond"/>
                <a:ea typeface="Garamond"/>
                <a:cs typeface="Garamond"/>
                <a:sym typeface="Garamond"/>
                <a:hlinkClick r:id="rId6"/>
              </a:rPr>
              <a:t>explanation</a:t>
            </a:r>
            <a:r>
              <a:rPr lang="en-US">
                <a:latin typeface="Garamond"/>
                <a:ea typeface="Garamond"/>
                <a:cs typeface="Garamond"/>
                <a:sym typeface="Garamond"/>
              </a:rPr>
              <a:t> for the large number of menstrual irregularities and miscarriages being reported by vaccinated women.  </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Yeadon</a:t>
            </a:r>
            <a:r>
              <a:rPr lang="en-US">
                <a:solidFill>
                  <a:schemeClr val="hlink"/>
                </a:solidFill>
                <a:uFill>
                  <a:noFill/>
                </a:uFill>
                <a:latin typeface="Garamond"/>
                <a:ea typeface="Garamond"/>
                <a:cs typeface="Garamond"/>
                <a:sym typeface="Garamond"/>
                <a:hlinkClick r:id="rId7"/>
              </a:rPr>
              <a:t> </a:t>
            </a:r>
            <a:r>
              <a:rPr lang="en-US" u="sng">
                <a:solidFill>
                  <a:schemeClr val="hlink"/>
                </a:solidFill>
                <a:latin typeface="Garamond"/>
                <a:ea typeface="Garamond"/>
                <a:cs typeface="Garamond"/>
                <a:sym typeface="Garamond"/>
                <a:hlinkClick r:id="rId8"/>
              </a:rPr>
              <a:t>warns young women</a:t>
            </a:r>
            <a:r>
              <a:rPr lang="en-US">
                <a:latin typeface="Garamond"/>
                <a:ea typeface="Garamond"/>
                <a:cs typeface="Garamond"/>
                <a:sym typeface="Garamond"/>
              </a:rPr>
              <a:t> to avoid the vaccine for, in his expert opinion as a toxicologist, the shots will likely impede a woman’s ability to get pregnant and carry a baby to term.  </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Dr. Cole states in his video that, not only are melanomas showing up more frequently, like endometrial cancers, the melanomas are also developing more rapidly, and are more severe in younger people, than he has ever previously witnessed. </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“Most concerning of all, there is a pattern of these types of immune cells in the body keeping cancer in check,” stated the doctor. </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“I’m seeing invasive melanomas in younger patients; normally we catch those early, and they are thin melanomas, [but] I’m seeing thick melanomas skyrocketing in the last month or two,” he added.</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a:latin typeface="Garamond"/>
                <a:ea typeface="Garamond"/>
                <a:cs typeface="Garamond"/>
                <a:sym typeface="Garamond"/>
              </a:rPr>
              <a:t>EudraVigilance October 2021: </a:t>
            </a:r>
            <a:r>
              <a:rPr lang="en-US" u="sng">
                <a:solidFill>
                  <a:schemeClr val="hlink"/>
                </a:solidFill>
                <a:latin typeface="Garamond"/>
                <a:ea typeface="Garamond"/>
                <a:cs typeface="Garamond"/>
                <a:sym typeface="Garamond"/>
                <a:hlinkClick r:id="rId9"/>
              </a:rPr>
              <a:t>http://republicbroadcasting.org/news/28103-deaths-2637525-injuries-following-covid-shots-in-european-database-of-adverse-reactions-european-members-of-parliament-speak-out/</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u="sng">
                <a:solidFill>
                  <a:schemeClr val="hlink"/>
                </a:solidFill>
                <a:latin typeface="Garamond"/>
                <a:ea typeface="Garamond"/>
                <a:cs typeface="Garamond"/>
                <a:sym typeface="Garamond"/>
                <a:hlinkClick r:id="rId10"/>
              </a:rPr>
              <a:t>https://vaccineimpact.com/2021/21766-dead-over-2-million-injured-50-serious-reported-in-european-unions-database-of-adverse-drug-reactions-for-covid-19-shots/</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t/>
            </a:r>
            <a:endParaRPr>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t/>
            </a:r>
            <a:endParaRPr sz="13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t/>
            </a:r>
            <a:endParaRPr sz="1300">
              <a:latin typeface="Garamond"/>
              <a:ea typeface="Garamond"/>
              <a:cs typeface="Garamond"/>
              <a:sym typeface="Garamond"/>
            </a:endParaRPr>
          </a:p>
          <a:p>
            <a:pPr indent="0" lvl="0" marL="0" marR="0" rtl="0" algn="l">
              <a:lnSpc>
                <a:spcPct val="100000"/>
              </a:lnSpc>
              <a:spcBef>
                <a:spcPts val="1200"/>
              </a:spcBef>
              <a:spcAft>
                <a:spcPts val="0"/>
              </a:spcAft>
              <a:buClr>
                <a:schemeClr val="dk1"/>
              </a:buClr>
              <a:buSzPts val="1200"/>
              <a:buFont typeface="Calibri"/>
              <a:buNone/>
            </a:pPr>
            <a:r>
              <a:t/>
            </a:r>
            <a:endParaRPr sz="1300">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p:txBody>
      </p:sp>
      <p:sp>
        <p:nvSpPr>
          <p:cNvPr id="484" name="Google Shape;48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f8514aaa7e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f8514aaa7e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https://www.sciencedirect.com/science/article/pii/S0146280621002267?via%3Dihub</a:t>
            </a:r>
            <a:r>
              <a:rPr lang="en-US"/>
              <a:t> (why did this paper get retracted).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3"/>
              </a:rPr>
              <a:t>https://www.dagbladet.no/sport/sogndal-spiller-kollapset-pa-banen/74507906</a:t>
            </a:r>
            <a:r>
              <a:rPr lang="en-US"/>
              <a:t> (put this in google chrome with the google translator to read it)</a:t>
            </a:r>
            <a:endParaRPr/>
          </a:p>
          <a:p>
            <a:pPr indent="0" lvl="0" marL="0" rtl="0" algn="l">
              <a:lnSpc>
                <a:spcPct val="100000"/>
              </a:lnSpc>
              <a:spcBef>
                <a:spcPts val="0"/>
              </a:spcBef>
              <a:spcAft>
                <a:spcPts val="0"/>
              </a:spcAft>
              <a:buSzPts val="1400"/>
              <a:buNone/>
            </a:pPr>
            <a:r>
              <a:t/>
            </a:r>
            <a:endParaRPr/>
          </a:p>
          <a:p>
            <a:pPr indent="0" lvl="0" marL="0" rtl="0" algn="l">
              <a:lnSpc>
                <a:spcPct val="142000"/>
              </a:lnSpc>
              <a:spcBef>
                <a:spcPts val="0"/>
              </a:spcBef>
              <a:spcAft>
                <a:spcPts val="0"/>
              </a:spcAft>
              <a:buClr>
                <a:schemeClr val="dk1"/>
              </a:buClr>
              <a:buSzPts val="1100"/>
              <a:buFont typeface="Arial"/>
              <a:buNone/>
            </a:pPr>
            <a:r>
              <a:rPr lang="en-US" sz="1150">
                <a:solidFill>
                  <a:srgbClr val="1A1A1A"/>
                </a:solidFill>
                <a:latin typeface="Arial"/>
                <a:ea typeface="Arial"/>
                <a:cs typeface="Arial"/>
                <a:sym typeface="Arial"/>
              </a:rPr>
              <a:t>ALL-CAUSE MORTALITY, ESPECIALLY AMONG PEOPLE UNDER 50, HAS JUMPED THIS YEAR ACROSS THE UNITED STATES AND EUROPE.</a:t>
            </a:r>
            <a:endParaRPr sz="1150">
              <a:solidFill>
                <a:srgbClr val="1A1A1A"/>
              </a:solidFill>
              <a:latin typeface="Arial"/>
              <a:ea typeface="Arial"/>
              <a:cs typeface="Arial"/>
              <a:sym typeface="Arial"/>
            </a:endParaRPr>
          </a:p>
          <a:p>
            <a:pPr indent="0" lvl="0" marL="0" rtl="0" algn="l">
              <a:lnSpc>
                <a:spcPct val="142000"/>
              </a:lnSpc>
              <a:spcBef>
                <a:spcPts val="1100"/>
              </a:spcBef>
              <a:spcAft>
                <a:spcPts val="0"/>
              </a:spcAft>
              <a:buClr>
                <a:schemeClr val="dk1"/>
              </a:buClr>
              <a:buSzPts val="1100"/>
              <a:buFont typeface="Arial"/>
              <a:buNone/>
            </a:pPr>
            <a:r>
              <a:rPr lang="en-US" sz="1150">
                <a:solidFill>
                  <a:srgbClr val="1A1A1A"/>
                </a:solidFill>
                <a:latin typeface="Arial"/>
                <a:ea typeface="Arial"/>
                <a:cs typeface="Arial"/>
                <a:sym typeface="Arial"/>
              </a:rPr>
              <a:t>No one knows why. No one is even trying to explain why. NO ONE IS EVEN DISCUSSING THIS. And now some of the healthiest young men in the world are collapsing before our eyes.</a:t>
            </a:r>
            <a:endParaRPr sz="1150">
              <a:solidFill>
                <a:srgbClr val="1A1A1A"/>
              </a:solidFill>
              <a:latin typeface="Arial"/>
              <a:ea typeface="Arial"/>
              <a:cs typeface="Arial"/>
              <a:sym typeface="Arial"/>
            </a:endParaRPr>
          </a:p>
          <a:p>
            <a:pPr indent="0" lvl="0" marL="0" rtl="0" algn="l">
              <a:lnSpc>
                <a:spcPct val="142000"/>
              </a:lnSpc>
              <a:spcBef>
                <a:spcPts val="1100"/>
              </a:spcBef>
              <a:spcAft>
                <a:spcPts val="0"/>
              </a:spcAft>
              <a:buClr>
                <a:schemeClr val="dk1"/>
              </a:buClr>
              <a:buSzPts val="1100"/>
              <a:buFont typeface="Arial"/>
              <a:buNone/>
            </a:pPr>
            <a:r>
              <a:rPr lang="en-US" sz="1150">
                <a:solidFill>
                  <a:srgbClr val="1A1A1A"/>
                </a:solidFill>
                <a:latin typeface="Arial"/>
                <a:ea typeface="Arial"/>
                <a:cs typeface="Arial"/>
                <a:sym typeface="Arial"/>
              </a:rPr>
              <a:t>If those cases don’t get our attention, I don’t know what will.</a:t>
            </a:r>
            <a:endParaRPr sz="1150">
              <a:solidFill>
                <a:srgbClr val="1A1A1A"/>
              </a:solidFill>
              <a:latin typeface="Arial"/>
              <a:ea typeface="Arial"/>
              <a:cs typeface="Arial"/>
              <a:sym typeface="Arial"/>
            </a:endParaRPr>
          </a:p>
          <a:p>
            <a:pPr indent="0" lvl="0" marL="0" rtl="0" algn="l">
              <a:lnSpc>
                <a:spcPct val="142000"/>
              </a:lnSpc>
              <a:spcBef>
                <a:spcPts val="1100"/>
              </a:spcBef>
              <a:spcAft>
                <a:spcPts val="0"/>
              </a:spcAft>
              <a:buClr>
                <a:schemeClr val="dk1"/>
              </a:buClr>
              <a:buSzPts val="1100"/>
              <a:buFont typeface="Arial"/>
              <a:buNone/>
            </a:pPr>
            <a:r>
              <a:rPr lang="en-US" sz="1150">
                <a:latin typeface="Arial"/>
                <a:ea typeface="Arial"/>
                <a:cs typeface="Arial"/>
                <a:sym typeface="Arial"/>
              </a:rPr>
              <a:t>So, yeah, each of these is an N of 1.</a:t>
            </a:r>
            <a:endParaRPr sz="1150">
              <a:latin typeface="Arial"/>
              <a:ea typeface="Arial"/>
              <a:cs typeface="Arial"/>
              <a:sym typeface="Arial"/>
            </a:endParaRPr>
          </a:p>
          <a:p>
            <a:pPr indent="0" lvl="0" marL="0" rtl="0" algn="l">
              <a:lnSpc>
                <a:spcPct val="142000"/>
              </a:lnSpc>
              <a:spcBef>
                <a:spcPts val="1100"/>
              </a:spcBef>
              <a:spcAft>
                <a:spcPts val="0"/>
              </a:spcAft>
              <a:buClr>
                <a:schemeClr val="dk1"/>
              </a:buClr>
              <a:buSzPts val="1100"/>
              <a:buFont typeface="Arial"/>
              <a:buNone/>
            </a:pPr>
            <a:r>
              <a:rPr lang="en-US" sz="1150">
                <a:latin typeface="Arial"/>
                <a:ea typeface="Arial"/>
                <a:cs typeface="Arial"/>
                <a:sym typeface="Arial"/>
              </a:rPr>
              <a:t>But not all Ns are created equal.</a:t>
            </a:r>
            <a:endParaRPr sz="1150">
              <a:latin typeface="Arial"/>
              <a:ea typeface="Arial"/>
              <a:cs typeface="Arial"/>
              <a:sym typeface="Arial"/>
            </a:endParaRPr>
          </a:p>
          <a:p>
            <a:pPr indent="-304800" lvl="0" marL="457200" rtl="0" algn="l">
              <a:spcBef>
                <a:spcPts val="0"/>
              </a:spcBef>
              <a:spcAft>
                <a:spcPts val="0"/>
              </a:spcAft>
              <a:buClr>
                <a:schemeClr val="dk1"/>
              </a:buClr>
              <a:buSzPts val="1200"/>
              <a:buFont typeface="Twentieth Century"/>
              <a:buChar char="●"/>
            </a:pPr>
            <a:r>
              <a:rPr b="1" lang="en-US">
                <a:latin typeface="Twentieth Century"/>
                <a:ea typeface="Twentieth Century"/>
                <a:cs typeface="Twentieth Century"/>
                <a:sym typeface="Twentieth Century"/>
              </a:rPr>
              <a:t>Brooklyn Nets center Nic Claxton</a:t>
            </a:r>
            <a:r>
              <a:rPr lang="en-US">
                <a:latin typeface="Twentieth Century"/>
                <a:ea typeface="Twentieth Century"/>
                <a:cs typeface="Twentieth Century"/>
                <a:sym typeface="Twentieth Century"/>
              </a:rPr>
              <a:t> - 22 year-old - mysteriously sick with chest pains</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b="1" lang="en-US">
                <a:latin typeface="Twentieth Century"/>
                <a:ea typeface="Twentieth Century"/>
                <a:cs typeface="Twentieth Century"/>
                <a:sym typeface="Twentieth Century"/>
              </a:rPr>
              <a:t>Barcelona Soccer striker Sergio Aguero</a:t>
            </a:r>
            <a:r>
              <a:rPr lang="en-US">
                <a:latin typeface="Twentieth Century"/>
                <a:ea typeface="Twentieth Century"/>
                <a:cs typeface="Twentieth Century"/>
                <a:sym typeface="Twentieth Century"/>
              </a:rPr>
              <a:t> - chest pain, out for 3 months for cardiac procedure</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b="1" lang="en-US">
                <a:latin typeface="Twentieth Century"/>
                <a:ea typeface="Twentieth Century"/>
                <a:cs typeface="Twentieth Century"/>
                <a:sym typeface="Twentieth Century"/>
              </a:rPr>
              <a:t>Sogndal Soccer player Emil Palsson</a:t>
            </a:r>
            <a:r>
              <a:rPr lang="en-US">
                <a:latin typeface="Twentieth Century"/>
                <a:ea typeface="Twentieth Century"/>
                <a:cs typeface="Twentieth Century"/>
                <a:sym typeface="Twentieth Century"/>
              </a:rPr>
              <a:t> - 28 y.o. cardiac arrest on the field</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b="1" lang="en-US">
                <a:latin typeface="Twentieth Century"/>
                <a:ea typeface="Twentieth Century"/>
                <a:cs typeface="Twentieth Century"/>
                <a:sym typeface="Twentieth Century"/>
              </a:rPr>
              <a:t>Denmark Soccer midfielder Christian Eriksen</a:t>
            </a:r>
            <a:r>
              <a:rPr lang="en-US">
                <a:latin typeface="Twentieth Century"/>
                <a:ea typeface="Twentieth Century"/>
                <a:cs typeface="Twentieth Century"/>
                <a:sym typeface="Twentieth Century"/>
              </a:rPr>
              <a:t> - 29 y.o. cardiac arrest on the field</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lang="en-US">
                <a:latin typeface="Twentieth Century"/>
                <a:ea typeface="Twentieth Century"/>
                <a:cs typeface="Twentieth Century"/>
                <a:sym typeface="Twentieth Century"/>
              </a:rPr>
              <a:t>Florian Dagoury - Worlds Top Static Breath Holder</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lang="en-US">
                <a:latin typeface="Twentieth Century"/>
                <a:ea typeface="Twentieth Century"/>
                <a:cs typeface="Twentieth Century"/>
                <a:sym typeface="Twentieth Century"/>
              </a:rPr>
              <a:t>Craig Jones - Jiu-jitsu Black Belt and world champion career ended</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lang="en-US">
                <a:latin typeface="Twentieth Century"/>
                <a:ea typeface="Twentieth Century"/>
                <a:cs typeface="Twentieth Century"/>
                <a:sym typeface="Twentieth Century"/>
              </a:rPr>
              <a:t>Kjeld Nuis - 31 2x Gold Medalist Speed Skater developed Pericarditis</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lang="en-US">
                <a:latin typeface="Twentieth Century"/>
                <a:ea typeface="Twentieth Century"/>
                <a:cs typeface="Twentieth Century"/>
                <a:sym typeface="Twentieth Century"/>
              </a:rPr>
              <a:t>Greg Van Avermaet- Olympic Road Cycling Champion, immune system issues</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lang="en-US">
                <a:latin typeface="Twentieth Century"/>
                <a:ea typeface="Twentieth Century"/>
                <a:cs typeface="Twentieth Century"/>
                <a:sym typeface="Twentieth Century"/>
              </a:rPr>
              <a:t>Brandon Goodwin - 26 Yr Old NBA Player, blood clots after vaccination</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lang="en-US">
                <a:latin typeface="Twentieth Century"/>
                <a:ea typeface="Twentieth Century"/>
                <a:cs typeface="Twentieth Century"/>
                <a:sym typeface="Twentieth Century"/>
              </a:rPr>
              <a:t>Jeremy Chardy - 34 yr old, No 25 Tennis player, paralyzing pain from vaccine</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lang="en-US">
                <a:latin typeface="Twentieth Century"/>
                <a:ea typeface="Twentieth Century"/>
                <a:cs typeface="Twentieth Century"/>
                <a:sym typeface="Twentieth Century"/>
              </a:rPr>
              <a:t>Greg Luyssen - 22 year-old professional cyclist after heart problems due to vaccine</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lang="en-US">
                <a:latin typeface="Twentieth Century"/>
                <a:ea typeface="Twentieth Century"/>
                <a:cs typeface="Twentieth Century"/>
                <a:sym typeface="Twentieth Century"/>
              </a:rPr>
              <a:t>Francesca Marcon - 38-year-old volleyball player develops pericarditis after 2nd Pfizer vaccine </a:t>
            </a:r>
            <a:endParaRPr>
              <a:latin typeface="Twentieth Century"/>
              <a:ea typeface="Twentieth Century"/>
              <a:cs typeface="Twentieth Century"/>
              <a:sym typeface="Twentieth Century"/>
            </a:endParaRPr>
          </a:p>
          <a:p>
            <a:pPr indent="-304800" lvl="0" marL="457200" rtl="0" algn="l">
              <a:spcBef>
                <a:spcPts val="0"/>
              </a:spcBef>
              <a:spcAft>
                <a:spcPts val="0"/>
              </a:spcAft>
              <a:buClr>
                <a:schemeClr val="dk1"/>
              </a:buClr>
              <a:buSzPts val="1200"/>
              <a:buFont typeface="Twentieth Century"/>
              <a:buChar char="●"/>
            </a:pPr>
            <a:r>
              <a:rPr lang="en-US">
                <a:latin typeface="Twentieth Century"/>
                <a:ea typeface="Twentieth Century"/>
                <a:cs typeface="Twentieth Century"/>
                <a:sym typeface="Twentieth Century"/>
              </a:rPr>
              <a:t>Kyle Warner - Professional Mountain Biker, Suffers from Pericarditis</a:t>
            </a:r>
            <a:endParaRPr>
              <a:latin typeface="Twentieth Century"/>
              <a:ea typeface="Twentieth Century"/>
              <a:cs typeface="Twentieth Century"/>
              <a:sym typeface="Twentieth Century"/>
            </a:endParaRPr>
          </a:p>
          <a:p>
            <a:pPr indent="0" lvl="0" marL="0" rtl="0" algn="l">
              <a:lnSpc>
                <a:spcPct val="142000"/>
              </a:lnSpc>
              <a:spcBef>
                <a:spcPts val="1100"/>
              </a:spcBef>
              <a:spcAft>
                <a:spcPts val="0"/>
              </a:spcAft>
              <a:buClr>
                <a:schemeClr val="dk1"/>
              </a:buClr>
              <a:buSzPts val="1100"/>
              <a:buFont typeface="Arial"/>
              <a:buNone/>
            </a:pPr>
            <a:r>
              <a:t/>
            </a:r>
            <a:endParaRPr sz="1150">
              <a:solidFill>
                <a:srgbClr val="1A1A1A"/>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98" name="Google Shape;498;gf8514aaa7e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u="sng">
                <a:latin typeface="Garamond"/>
                <a:ea typeface="Garamond"/>
                <a:cs typeface="Garamond"/>
                <a:sym typeface="Garamond"/>
              </a:rPr>
              <a:t>Notes:</a:t>
            </a:r>
            <a:r>
              <a:rPr lang="en-US">
                <a:latin typeface="Garamond"/>
                <a:ea typeface="Garamond"/>
                <a:cs typeface="Garamond"/>
                <a:sym typeface="Garamond"/>
              </a:rPr>
              <a:t>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The rate of change in death rates % annually did not change during the first year of the pandemic. We are currently on pace for a decrease in the death rate percentage worldwide in 2021 as of November 1st we have a .63% death rate.  We have a few months remaining of data and there is a concerning trend with the vaccine rates and fatality rates. The death rates are calculated:  deaths/world populations  = death %.  </a:t>
            </a:r>
            <a:endParaRPr>
              <a:latin typeface="Garamond"/>
              <a:ea typeface="Garamond"/>
              <a:cs typeface="Garamond"/>
              <a:sym typeface="Garamond"/>
            </a:endParaRPr>
          </a:p>
        </p:txBody>
      </p:sp>
      <p:sp>
        <p:nvSpPr>
          <p:cNvPr id="94" name="Google Shape;9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cfa1ce33eb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cfa1ce33eb_0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cfa1ce33eb_0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fbc0b5406d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fbc0b5406d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fbc0b5406d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fbc0b5406d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fbc0b5406d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it should be noted that the CDC lists that rate at 4.8 cases per 1000000, which </a:t>
            </a:r>
            <a:r>
              <a:rPr lang="en-US"/>
              <a:t>suggested</a:t>
            </a:r>
            <a:r>
              <a:rPr lang="en-US"/>
              <a:t> vaccine adverse event underreporting. </a:t>
            </a:r>
            <a:endParaRPr/>
          </a:p>
        </p:txBody>
      </p:sp>
      <p:sp>
        <p:nvSpPr>
          <p:cNvPr id="523" name="Google Shape;523;gfbc0b5406d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f8514aaa7e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f8514aaa7e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Times New Roman"/>
                <a:ea typeface="Times New Roman"/>
                <a:cs typeface="Times New Roman"/>
                <a:sym typeface="Times New Roman"/>
              </a:rPr>
              <a:t>Have you seen this latest (October 25, 2021) study out of Sweden? </a:t>
            </a:r>
            <a:r>
              <a:rPr lang="en-US">
                <a:solidFill>
                  <a:schemeClr val="hlink"/>
                </a:solidFill>
                <a:uFill>
                  <a:noFill/>
                </a:uFill>
                <a:latin typeface="Times New Roman"/>
                <a:ea typeface="Times New Roman"/>
                <a:cs typeface="Times New Roman"/>
                <a:sym typeface="Times New Roman"/>
                <a:hlinkClick r:id="rId2"/>
              </a:rPr>
              <a:t> </a:t>
            </a:r>
            <a:r>
              <a:rPr lang="en-US" u="sng">
                <a:solidFill>
                  <a:schemeClr val="hlink"/>
                </a:solidFill>
                <a:latin typeface="Times New Roman"/>
                <a:ea typeface="Times New Roman"/>
                <a:cs typeface="Times New Roman"/>
                <a:sym typeface="Times New Roman"/>
                <a:hlinkClick r:id="rId3"/>
              </a:rPr>
              <a:t>https://papers.ssrn.com/sol3/papers.cfm?abstract_id=3949410</a:t>
            </a: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         </a:t>
            </a:r>
            <a:r>
              <a:rPr lang="en-US">
                <a:latin typeface="Times New Roman"/>
                <a:ea typeface="Times New Roman"/>
                <a:cs typeface="Times New Roman"/>
                <a:sym typeface="Times New Roman"/>
              </a:rPr>
              <a:t>842,974 pairs (N = 1,684,958), of Swedish nationwide registries, including individuals vaccinated with AstraZeneca, Pfizer and Moderna matched with unvaccinated individuals. Cases of infection and severe C19 were collected from January 12 – October 4, 2021.</a:t>
            </a:r>
            <a:endParaRPr>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         </a:t>
            </a:r>
            <a:r>
              <a:rPr lang="en-US">
                <a:latin typeface="Times New Roman"/>
                <a:ea typeface="Times New Roman"/>
                <a:cs typeface="Times New Roman"/>
                <a:sym typeface="Times New Roman"/>
              </a:rPr>
              <a:t>Pfizer (BNT162b2) effectiveness against infection wanted progressively from 92% at day 15-30 to 47% at day 121-180 and </a:t>
            </a:r>
            <a:r>
              <a:rPr b="1" i="1" lang="en-US">
                <a:latin typeface="Times New Roman"/>
                <a:ea typeface="Times New Roman"/>
                <a:cs typeface="Times New Roman"/>
                <a:sym typeface="Times New Roman"/>
              </a:rPr>
              <a:t>from day 211 and onwards,</a:t>
            </a:r>
            <a:r>
              <a:rPr b="1" lang="en-US">
                <a:latin typeface="Times New Roman"/>
                <a:ea typeface="Times New Roman"/>
                <a:cs typeface="Times New Roman"/>
                <a:sym typeface="Times New Roman"/>
              </a:rPr>
              <a:t> </a:t>
            </a:r>
            <a:r>
              <a:rPr b="1" i="1" lang="en-US">
                <a:latin typeface="Times New Roman"/>
                <a:ea typeface="Times New Roman"/>
                <a:cs typeface="Times New Roman"/>
                <a:sym typeface="Times New Roman"/>
              </a:rPr>
              <a:t>no effectiveness</a:t>
            </a:r>
            <a:r>
              <a:rPr lang="en-US">
                <a:latin typeface="Times New Roman"/>
                <a:ea typeface="Times New Roman"/>
                <a:cs typeface="Times New Roman"/>
                <a:sym typeface="Times New Roman"/>
              </a:rPr>
              <a:t> could be detected (Figure 2).</a:t>
            </a:r>
            <a:endParaRPr>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         </a:t>
            </a:r>
            <a:r>
              <a:rPr lang="en-US">
                <a:latin typeface="Times New Roman"/>
                <a:ea typeface="Times New Roman"/>
                <a:cs typeface="Times New Roman"/>
                <a:sym typeface="Times New Roman"/>
              </a:rPr>
              <a:t>Moderna (mRNA -1273) effectiveness waned down to 59% from day 181 onward.</a:t>
            </a:r>
            <a:endParaRPr>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         </a:t>
            </a:r>
            <a:r>
              <a:rPr lang="en-US">
                <a:latin typeface="Times New Roman"/>
                <a:ea typeface="Times New Roman"/>
                <a:cs typeface="Times New Roman"/>
                <a:sym typeface="Times New Roman"/>
              </a:rPr>
              <a:t>Vaccine effectiveness was lower and waned faster among men and older individuals</a:t>
            </a:r>
            <a:endParaRPr>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         </a:t>
            </a:r>
            <a:r>
              <a:rPr lang="en-US">
                <a:latin typeface="Times New Roman"/>
                <a:ea typeface="Times New Roman"/>
                <a:cs typeface="Times New Roman"/>
                <a:sym typeface="Times New Roman"/>
              </a:rPr>
              <a:t>For </a:t>
            </a:r>
            <a:r>
              <a:rPr b="1" i="1" lang="en-US">
                <a:latin typeface="Times New Roman"/>
                <a:ea typeface="Times New Roman"/>
                <a:cs typeface="Times New Roman"/>
                <a:sym typeface="Times New Roman"/>
              </a:rPr>
              <a:t>severe Covid-19 outcomes</a:t>
            </a:r>
            <a:r>
              <a:rPr lang="en-US">
                <a:latin typeface="Times New Roman"/>
                <a:ea typeface="Times New Roman"/>
                <a:cs typeface="Times New Roman"/>
                <a:sym typeface="Times New Roman"/>
              </a:rPr>
              <a:t>, effectiveness waned from 89% at day 15-30 to 42% at day 181 </a:t>
            </a:r>
            <a:r>
              <a:rPr b="1" i="1" lang="en-US">
                <a:latin typeface="Times New Roman"/>
                <a:ea typeface="Times New Roman"/>
                <a:cs typeface="Times New Roman"/>
                <a:sym typeface="Times New Roman"/>
              </a:rPr>
              <a:t>down to ~23% around day 250</a:t>
            </a:r>
            <a:r>
              <a:rPr lang="en-US">
                <a:latin typeface="Times New Roman"/>
                <a:ea typeface="Times New Roman"/>
                <a:cs typeface="Times New Roman"/>
                <a:sym typeface="Times New Roman"/>
              </a:rPr>
              <a:t> (Figure S1).</a:t>
            </a:r>
            <a:endParaRPr>
              <a:latin typeface="Times New Roman"/>
              <a:ea typeface="Times New Roman"/>
              <a:cs typeface="Times New Roman"/>
              <a:sym typeface="Times New Roman"/>
            </a:endParaRPr>
          </a:p>
          <a:p>
            <a:pPr indent="0" lvl="0" marL="0" rtl="0" algn="l">
              <a:lnSpc>
                <a:spcPct val="100000"/>
              </a:lnSpc>
              <a:spcBef>
                <a:spcPts val="1200"/>
              </a:spcBef>
              <a:spcAft>
                <a:spcPts val="0"/>
              </a:spcAft>
              <a:buSzPts val="1400"/>
              <a:buNone/>
            </a:pPr>
            <a:r>
              <a:t/>
            </a:r>
            <a:endParaRPr/>
          </a:p>
        </p:txBody>
      </p:sp>
      <p:sp>
        <p:nvSpPr>
          <p:cNvPr id="533" name="Google Shape;533;gf8514aaa7e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04c1fda601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04c1fda601_0_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As vaccination rates increase, disease should drop. Unfortunately, that is not the case with the the SARS-CoV-2 virus. I've drawn a cartoon of what we should see if we had a completely effective vaccine and then presented you with a peer-reviewed journal article of what we ARE seeing - that highly vaccinated areas are seeing high caseloads across the globe and lower vaccinated areas are seeing low caseloads. The link will take you to the actual figure and you can blow it up and look at it closer.</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Some interpretations of the data: "The sole reliance on vaccination as a primary strategy to mitigate COVID-19 and its adverse consequences needs to be re-examined, especially considering the Delta (B.1.617.2) variant and the likelihood of future variants. Other pharmacological and non-pharmacological interventions may need to be put in place alongside increasing vaccination rates. Such course correction, especially with regards to the policy narrative, becomes paramount with emerging scientific evidence on real world effectiveness of the vaccines."</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But regardless of risk assessment, from these emerging datasets around the world, how can we possibly MANDATE a vaccine that does not provide sterilizing protection against spread and seems to make it worse (wait for my data on case fatality rates).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 cannot see a case to be made for societal obligation to vaccinate to protect others. We have other, more effective and SAFER options folks.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2"/>
              </a:rPr>
              <a:t>https://www.ncbi.nlm.nih.gov/pmc/articles/PMC8481107/</a:t>
            </a:r>
            <a:endParaRPr sz="1100" u="sng">
              <a:solidFill>
                <a:schemeClr val="hlink"/>
              </a:solidFill>
              <a:latin typeface="Arial"/>
              <a:ea typeface="Arial"/>
              <a:cs typeface="Arial"/>
              <a:sym typeface="Arial"/>
            </a:endParaRPr>
          </a:p>
          <a:p>
            <a:pPr indent="0" lvl="0" marL="0" rtl="0" algn="l">
              <a:spcBef>
                <a:spcPts val="0"/>
              </a:spcBef>
              <a:spcAft>
                <a:spcPts val="0"/>
              </a:spcAft>
              <a:buNone/>
            </a:pPr>
            <a:r>
              <a:t/>
            </a:r>
            <a:endParaRPr/>
          </a:p>
        </p:txBody>
      </p:sp>
      <p:sp>
        <p:nvSpPr>
          <p:cNvPr id="543" name="Google Shape;543;g104c1fda601_0_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04c1fda601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104c1fda601_0_1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https://oklahoma.gov/covid19.html</a:t>
            </a:r>
            <a:endParaRPr/>
          </a:p>
          <a:p>
            <a:pPr indent="0" lvl="0" marL="0" rtl="0" algn="l">
              <a:spcBef>
                <a:spcPts val="0"/>
              </a:spcBef>
              <a:spcAft>
                <a:spcPts val="0"/>
              </a:spcAft>
              <a:buNone/>
            </a:pPr>
            <a:r>
              <a:t/>
            </a:r>
            <a:endParaRPr/>
          </a:p>
        </p:txBody>
      </p:sp>
      <p:sp>
        <p:nvSpPr>
          <p:cNvPr id="551" name="Google Shape;551;g104c1fda601_0_1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104c1fda601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104c1fda601_0_1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104c1fda601_0_1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f171ce34f7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f171ce34f7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aramond"/>
                <a:ea typeface="Garamond"/>
                <a:cs typeface="Garamond"/>
                <a:sym typeface="Garamond"/>
              </a:rPr>
              <a:t>In all age categories ABOVE 30 years old, the vaccinated (pink) were more likely have be infected with Covid then the unvaccinated (blue). In fact, in the age category of 40-49, the VACCINATED were 86% more likely to test positive then an unvaccinated person.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Cases are spreading quicker, including out of season, post-vaccine. It would be one thing if the virus became more transmissible and less deadly, which is what we typically experience with a natural pandemic. However, the opposite is true.</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p:txBody>
      </p:sp>
      <p:sp>
        <p:nvSpPr>
          <p:cNvPr id="569" name="Google Shape;569;gf171ce34f7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f171ce34f7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f171ce34f7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a:latin typeface="Garamond"/>
                <a:ea typeface="Garamond"/>
                <a:cs typeface="Garamond"/>
                <a:sym typeface="Garamond"/>
              </a:rPr>
              <a:t>So we have more caseloads.  Is that really what we should be counting?  If the virus is really getting more mild and less virulent, why do we care?  But as you see here, the virus is NOT getting more mild and less virulent and we see an INCREASE in case fatality rates in both the vaccinated and unvaccinated.  This goes against everything we know about nature and how viruses evolve. Why?  Because we are vaccinating in the middle of a pandemic with an imperfect “leaky” vaccine that is driving the viral evolution and making the virus more dangerous. </a:t>
            </a:r>
            <a:endParaRPr>
              <a:latin typeface="Garamond"/>
              <a:ea typeface="Garamond"/>
              <a:cs typeface="Garamond"/>
              <a:sym typeface="Garamond"/>
            </a:endParaRPr>
          </a:p>
          <a:p>
            <a:pPr indent="0" lvl="0" marL="0" rtl="0" algn="l">
              <a:lnSpc>
                <a:spcPct val="115000"/>
              </a:lnSpc>
              <a:spcBef>
                <a:spcPts val="1200"/>
              </a:spcBef>
              <a:spcAft>
                <a:spcPts val="0"/>
              </a:spcAft>
              <a:buSzPts val="1400"/>
              <a:buNone/>
            </a:pPr>
            <a:r>
              <a:rPr lang="en-US">
                <a:latin typeface="Garamond"/>
                <a:ea typeface="Garamond"/>
                <a:cs typeface="Garamond"/>
                <a:sym typeface="Garamond"/>
              </a:rPr>
              <a:t>Every two weeks or so the  UK puts out a Variants of Concern Technical Briefing. Back in June, Tech Briefing #16 showed that the DELTA variant had a case-load fatality rate LESS than the common flu!!! Vaccination rate was about 45% in June.  The case fatality rate in the UNVACCINATED population was under 0.1% and the VACCINATED was 0.2%.  But what has happened over time?  You can see that the case fatality rate has climbed over time for both the vaccinated and the unvaccinated populations but that the vaccinated population has a consistently higher overall case fatality rate than the unvaccinated and it stays at a ratio of 2 to 1. If a vaccinated person in the UK contracts covid, they have roughly twice the probability of dying then someone who is unvaccinated. Why does the case fatality rate gradually rise, not fall, with higher vaccination rates?   June 2021 has vaccination rate of about 45% then climbs to 65% overall vaccination rate by September 2021. </a:t>
            </a:r>
            <a:endParaRPr>
              <a:latin typeface="Garamond"/>
              <a:ea typeface="Garamond"/>
              <a:cs typeface="Garamond"/>
              <a:sym typeface="Garamond"/>
            </a:endParaRPr>
          </a:p>
          <a:p>
            <a:pPr indent="0" lvl="0" marL="0" rtl="0" algn="l">
              <a:lnSpc>
                <a:spcPct val="115000"/>
              </a:lnSpc>
              <a:spcBef>
                <a:spcPts val="1200"/>
              </a:spcBef>
              <a:spcAft>
                <a:spcPts val="0"/>
              </a:spcAft>
              <a:buSzPts val="1400"/>
              <a:buNone/>
            </a:pPr>
            <a:r>
              <a:rPr lang="en-US">
                <a:latin typeface="Garamond"/>
                <a:ea typeface="Garamond"/>
                <a:cs typeface="Garamond"/>
                <a:sym typeface="Garamond"/>
              </a:rPr>
              <a:t>The experts say that we see an increase in case fatality rates because the virus is undergoing vaccine mediated evolution (VME) and selecting for bigger, badder strains because vaccinated people can carry and spread them and not die (theoretically). The case fatality rate is SEVEN times what it was in June. This bucks evolutionary trends. </a:t>
            </a:r>
            <a:endParaRPr>
              <a:latin typeface="Garamond"/>
              <a:ea typeface="Garamond"/>
              <a:cs typeface="Garamond"/>
              <a:sym typeface="Garamond"/>
            </a:endParaRPr>
          </a:p>
          <a:p>
            <a:pPr indent="0" lvl="0" marL="0" rtl="0" algn="l">
              <a:lnSpc>
                <a:spcPct val="115000"/>
              </a:lnSpc>
              <a:spcBef>
                <a:spcPts val="1200"/>
              </a:spcBef>
              <a:spcAft>
                <a:spcPts val="0"/>
              </a:spcAft>
              <a:buSzPts val="1400"/>
              <a:buNone/>
            </a:pPr>
            <a:r>
              <a:rPr lang="en-US">
                <a:latin typeface="Garamond"/>
                <a:ea typeface="Garamond"/>
                <a:cs typeface="Garamond"/>
                <a:sym typeface="Garamond"/>
              </a:rPr>
              <a:t>Such vaccines change the evolutionary gradient for a virus. Instead of becoming LESS virulent or deadly they tend the other way because the maladaptiveness of killing the host is mitigated in the vaccinated population, which is what happened with Marek’s disease in chickens. </a:t>
            </a:r>
            <a:r>
              <a:rPr lang="en-US" u="sng">
                <a:solidFill>
                  <a:schemeClr val="hlink"/>
                </a:solidFill>
                <a:latin typeface="Garamond"/>
                <a:ea typeface="Garamond"/>
                <a:cs typeface="Garamond"/>
                <a:sym typeface="Garamond"/>
                <a:hlinkClick r:id="rId2"/>
              </a:rPr>
              <a:t>https://journals.plos.org/plosbiology/article/info:doi/10.1371/journal.pbio.1002198</a:t>
            </a:r>
            <a:r>
              <a:rPr lang="en-US">
                <a:latin typeface="Garamond"/>
                <a:ea typeface="Garamond"/>
                <a:cs typeface="Garamond"/>
                <a:sym typeface="Garamond"/>
              </a:rPr>
              <a:t> </a:t>
            </a:r>
            <a:endParaRPr>
              <a:latin typeface="Garamond"/>
              <a:ea typeface="Garamond"/>
              <a:cs typeface="Garamond"/>
              <a:sym typeface="Garamond"/>
            </a:endParaRPr>
          </a:p>
          <a:p>
            <a:pPr indent="0" lvl="0" marL="0" rtl="0" algn="l">
              <a:lnSpc>
                <a:spcPct val="115000"/>
              </a:lnSpc>
              <a:spcBef>
                <a:spcPts val="1200"/>
              </a:spcBef>
              <a:spcAft>
                <a:spcPts val="0"/>
              </a:spcAft>
              <a:buSzPts val="1400"/>
              <a:buNone/>
            </a:pPr>
            <a:r>
              <a:rPr lang="en-US">
                <a:latin typeface="Garamond"/>
                <a:ea typeface="Garamond"/>
                <a:cs typeface="Garamond"/>
                <a:sym typeface="Garamond"/>
              </a:rPr>
              <a:t>There's no way a percentage of unvaccinated adults can be responsible for making the virus spread more prolifically </a:t>
            </a:r>
            <a:r>
              <a:rPr i="1" lang="en-US">
                <a:latin typeface="Garamond"/>
                <a:ea typeface="Garamond"/>
                <a:cs typeface="Garamond"/>
                <a:sym typeface="Garamond"/>
              </a:rPr>
              <a:t>and</a:t>
            </a:r>
            <a:r>
              <a:rPr lang="en-US">
                <a:latin typeface="Garamond"/>
                <a:ea typeface="Garamond"/>
                <a:cs typeface="Garamond"/>
                <a:sym typeface="Garamond"/>
              </a:rPr>
              <a:t> become more virulent, especially as we see there are more cases per capita among the vaccinated over 30. What is clear is that this virus took a turn for the worse right around the six-month mark after the vaccines began to leak transmission. Do we know that these deaths are a result of Covid-19 or a result of the “vaccine” that we do not know the ingredients to. </a:t>
            </a:r>
            <a:endParaRPr b="1">
              <a:latin typeface="Garamond"/>
              <a:ea typeface="Garamond"/>
              <a:cs typeface="Garamond"/>
              <a:sym typeface="Garamond"/>
            </a:endParaRPr>
          </a:p>
          <a:p>
            <a:pPr indent="0" lvl="0" marL="0" rtl="0" algn="l">
              <a:lnSpc>
                <a:spcPct val="115000"/>
              </a:lnSpc>
              <a:spcBef>
                <a:spcPts val="1200"/>
              </a:spcBef>
              <a:spcAft>
                <a:spcPts val="0"/>
              </a:spcAft>
              <a:buSzPts val="1400"/>
              <a:buNone/>
            </a:pPr>
            <a:r>
              <a:rPr b="1" lang="en-US">
                <a:latin typeface="Garamond"/>
                <a:ea typeface="Garamond"/>
                <a:cs typeface="Garamond"/>
                <a:sym typeface="Garamond"/>
              </a:rPr>
              <a:t>You can see those case fatality rates changed into cumulative deaths for the same reporting period.  In the under 50 age group, there are slightly more unvaccinated deaths, but in the over 50 age group, there are more deaths in the vaccinated group than in the unvaccinated group. </a:t>
            </a:r>
            <a:endParaRPr b="1">
              <a:latin typeface="Garamond"/>
              <a:ea typeface="Garamond"/>
              <a:cs typeface="Garamond"/>
              <a:sym typeface="Garamond"/>
            </a:endParaRPr>
          </a:p>
          <a:p>
            <a:pPr indent="0" lvl="0" marL="0" rtl="0" algn="l">
              <a:lnSpc>
                <a:spcPct val="100000"/>
              </a:lnSpc>
              <a:spcBef>
                <a:spcPts val="120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15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15000"/>
              </a:lnSpc>
              <a:spcBef>
                <a:spcPts val="1200"/>
              </a:spcBef>
              <a:spcAft>
                <a:spcPts val="1200"/>
              </a:spcAft>
              <a:buClr>
                <a:schemeClr val="dk1"/>
              </a:buClr>
              <a:buSzPts val="1100"/>
              <a:buFont typeface="Arial"/>
              <a:buNone/>
            </a:pPr>
            <a:r>
              <a:t/>
            </a:r>
            <a:endParaRPr b="1">
              <a:latin typeface="Garamond"/>
              <a:ea typeface="Garamond"/>
              <a:cs typeface="Garamond"/>
              <a:sym typeface="Garamond"/>
            </a:endParaRPr>
          </a:p>
        </p:txBody>
      </p:sp>
      <p:sp>
        <p:nvSpPr>
          <p:cNvPr id="581" name="Google Shape;581;gf171ce34f7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Garamond"/>
                <a:ea typeface="Garamond"/>
                <a:cs typeface="Garamond"/>
                <a:sym typeface="Garamond"/>
              </a:rPr>
              <a:t>Chart made in ourworldindata.org/covid-cases</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a:latin typeface="Garamond"/>
                <a:ea typeface="Garamond"/>
                <a:cs typeface="Garamond"/>
                <a:sym typeface="Garamond"/>
              </a:rPr>
              <a:t>Many people believe that breakthrough infections in the vaccinated are a rare occurrence. However, the truth of the matter is the opposite. Breakthrough infections in the vaccinated can occur with GREAT FREQUENCY. For example, in the Massachusetts outbreak of summer 2021 the CDC reported that out of 469 cases, fully 74% occurred in the vaccinated.</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Viral loads of the vaccinated are just as high as those of the unvaccinated, as the CDC has admitted. This means that a vaccinated infected person can spread the virus just as quickly as an unvaccinated. Moreover, the viral load of the Delta infection is often on the order of 1,000 times greater than in the original strain.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As shown here, you can see Israel in the green, the UK in pink, the US in maroon and India in purple.  If Israel is one of the most vaccinated countries in the world, why would they have such a large outbreak as compared to other countries?  And they have taken THREE INJECTIONS, against the advice of the World Health Organization. .  This shows that neither vaccine mandates nor “vaccine passports” are suitable means to limit or end the pandemic.  This is because covid vaccines are unable to reduce coronavirus infections and transmission and they lose much of their effectiveness even against severe disease.</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Whereas India, with a paltry 25% vaccination rate, but a good anti-viral and prophylactic protocol throughout much of its country, shows very low caseloads. Prophylactic and early treatment WORKS.  So why is the United States Government (with the help of big tech) CENSORING the use of these inexpensive, safe and effective drugs?</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90" name="Google Shape;59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cfa1ce33eb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cfa1ce33eb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cfa1ce33eb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fc54f7d588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fc54f7d588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fc54f7d588_1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fd79913f28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fd79913f28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gfd79913f28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f171ce34f7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f171ce34f7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aramond"/>
                <a:ea typeface="Garamond"/>
                <a:cs typeface="Garamond"/>
                <a:sym typeface="Garamond"/>
              </a:rPr>
              <a:t>Here we see exactly what we’d expect from a leaky vaccine: more vaxx = more cases.  </a:t>
            </a:r>
            <a:r>
              <a:rPr lang="en-US" u="sng">
                <a:solidFill>
                  <a:schemeClr val="hlink"/>
                </a:solidFill>
                <a:latin typeface="Garamond"/>
                <a:ea typeface="Garamond"/>
                <a:cs typeface="Garamond"/>
                <a:sym typeface="Garamond"/>
                <a:hlinkClick r:id="rId2"/>
              </a:rPr>
              <a:t>https://cdn.substack.com/image/fetch/f_auto,q_auto:good,fl_progressive:steep/https%3A%2F%2Fbucketeer-e05bbc84-baa3-437e-9518-adb32be77984.s3.amazonaws.com%2Fpublic%2Fimages%2Fa1cb0962-ab50-4619-b311-d7d997f9c965_2876x1504.jpeg</a:t>
            </a:r>
            <a:r>
              <a:rPr lang="en-US">
                <a:latin typeface="Garamond"/>
                <a:ea typeface="Garamond"/>
                <a:cs typeface="Garamond"/>
                <a:sym typeface="Garamond"/>
              </a:rPr>
              <a:t>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What do we do now?</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1. Need more data - USA government entities need to look at safety and long term sterilizing immunity.  if they pushed a seriously leaky vaccine to hundreds of million, 100% blame lies with them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2. Stop claiming variant are evolving to evade vaccines and start looking at the degree to which a leaky vaccine is driving this evolution and inverting the evolutionary gradient away from milder disease to more severe which I’ll show you a bit later. .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3. Idea that boosters are a path out of this and can mitigate new variants needs to be instantly abandoned.  This will keep the vaccinated active as a superspreaders and viral amplification vectors longer. The harm ratio will intensify as patients get younger. They will more likely experience autoimmune issues for which mRNA vaccines have been notorious for in animals.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4. The idea of vaccine passports need to be disregarded  immediately.  We now know these “vaccines” do not stop the spread.  At best, this is a personal protection choice and at worst, the vaxx is literally an attack on the rest of us. Stop pushing vaccines and start pushing more evidence based medicines!</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One more thing on variants. Delta arose PRIOR to vaccinations being widely available. If such a vaccine mediated evolutionary variant is coming, we might not have seen it yet. </a:t>
            </a:r>
            <a:endParaRPr>
              <a:latin typeface="Garamond"/>
              <a:ea typeface="Garamond"/>
              <a:cs typeface="Garamond"/>
              <a:sym typeface="Garamond"/>
            </a:endParaRPr>
          </a:p>
        </p:txBody>
      </p:sp>
      <p:sp>
        <p:nvSpPr>
          <p:cNvPr id="630" name="Google Shape;630;gf171ce34f7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Garamond"/>
                <a:ea typeface="Garamond"/>
                <a:cs typeface="Garamond"/>
                <a:sym typeface="Garamond"/>
              </a:rPr>
              <a:t>It is clear from the data, that high vaccination rates are leading to high case rates. You could chalk this up to the variant Delta, but l</a:t>
            </a:r>
            <a:r>
              <a:rPr i="0" lang="en-US" u="none" strike="noStrike">
                <a:solidFill>
                  <a:schemeClr val="dk1"/>
                </a:solidFill>
                <a:latin typeface="Garamond"/>
                <a:ea typeface="Garamond"/>
                <a:cs typeface="Garamond"/>
                <a:sym typeface="Garamond"/>
              </a:rPr>
              <a:t>et’s talk briefly about variants. Viruses mutate.  Most of the time, viruses mutate into LESS severe strains until we get to the common cold. We are not done with variants.</a:t>
            </a:r>
            <a:r>
              <a:rPr lang="en-US">
                <a:latin typeface="Garamond"/>
                <a:ea typeface="Garamond"/>
                <a:cs typeface="Garamond"/>
                <a:sym typeface="Garamond"/>
              </a:rPr>
              <a:t>  </a:t>
            </a:r>
            <a:r>
              <a:rPr i="0" lang="en-US" u="none" strike="noStrike">
                <a:solidFill>
                  <a:schemeClr val="dk1"/>
                </a:solidFill>
                <a:latin typeface="Garamond"/>
                <a:ea typeface="Garamond"/>
                <a:cs typeface="Garamond"/>
                <a:sym typeface="Garamond"/>
              </a:rPr>
              <a:t> However,</a:t>
            </a:r>
            <a:endParaRPr i="0" u="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a:latin typeface="Garamond"/>
                <a:ea typeface="Garamond"/>
                <a:cs typeface="Garamond"/>
                <a:sym typeface="Garamond"/>
              </a:rPr>
              <a:t>s</a:t>
            </a:r>
            <a:r>
              <a:rPr i="0" lang="en-US" u="none" strike="noStrike">
                <a:solidFill>
                  <a:schemeClr val="dk1"/>
                </a:solidFill>
                <a:latin typeface="Garamond"/>
                <a:ea typeface="Garamond"/>
                <a:cs typeface="Garamond"/>
                <a:sym typeface="Garamond"/>
              </a:rPr>
              <a:t>ome say that our mass vaccination for a </a:t>
            </a:r>
            <a:r>
              <a:rPr lang="en-US">
                <a:latin typeface="Garamond"/>
                <a:ea typeface="Garamond"/>
                <a:cs typeface="Garamond"/>
                <a:sym typeface="Garamond"/>
              </a:rPr>
              <a:t>coronavirus</a:t>
            </a:r>
            <a:r>
              <a:rPr i="0" lang="en-US" u="none" strike="noStrike">
                <a:solidFill>
                  <a:schemeClr val="dk1"/>
                </a:solidFill>
                <a:latin typeface="Garamond"/>
                <a:ea typeface="Garamond"/>
                <a:cs typeface="Garamond"/>
                <a:sym typeface="Garamond"/>
              </a:rPr>
              <a:t> with animal reservoirs is probably responsible for</a:t>
            </a:r>
            <a:r>
              <a:rPr i="0" lang="en-US" u="sng" strike="noStrike">
                <a:solidFill>
                  <a:schemeClr val="dk1"/>
                </a:solidFill>
                <a:latin typeface="Garamond"/>
                <a:ea typeface="Garamond"/>
                <a:cs typeface="Garamond"/>
                <a:sym typeface="Garamond"/>
                <a:hlinkClick r:id="rId2">
                  <a:extLst>
                    <a:ext uri="{A12FA001-AC4F-418D-AE19-62706E023703}">
                      <ahyp:hlinkClr val="tx"/>
                    </a:ext>
                  </a:extLst>
                </a:hlinkClick>
              </a:rPr>
              <a:t> pushing out major variants</a:t>
            </a:r>
            <a:r>
              <a:rPr i="0" lang="en-US" u="none" strike="noStrike">
                <a:solidFill>
                  <a:schemeClr val="dk1"/>
                </a:solidFill>
                <a:latin typeface="Garamond"/>
                <a:ea typeface="Garamond"/>
                <a:cs typeface="Garamond"/>
                <a:sym typeface="Garamond"/>
              </a:rPr>
              <a:t> at an unprecedented rate. They call that antigenic drift or the Marek Effect (</a:t>
            </a:r>
            <a:r>
              <a:rPr i="0" lang="en-US" u="sng" strike="noStrike">
                <a:solidFill>
                  <a:schemeClr val="hlink"/>
                </a:solidFill>
                <a:latin typeface="Garamond"/>
                <a:ea typeface="Garamond"/>
                <a:cs typeface="Garamond"/>
                <a:sym typeface="Garamond"/>
                <a:hlinkClick r:id="rId3"/>
              </a:rPr>
              <a:t>https://www.nationalgeographic.com/science/article/leaky-vaccines-enhance-spread-of-deadlier-chicken-viruses</a:t>
            </a:r>
            <a:r>
              <a:rPr i="0" lang="en-US" u="none" strike="noStrike">
                <a:solidFill>
                  <a:schemeClr val="dk1"/>
                </a:solidFill>
                <a:latin typeface="Garamond"/>
                <a:ea typeface="Garamond"/>
                <a:cs typeface="Garamond"/>
                <a:sym typeface="Garamond"/>
              </a:rPr>
              <a:t>) or vaccine </a:t>
            </a:r>
            <a:r>
              <a:rPr lang="en-US">
                <a:latin typeface="Garamond"/>
                <a:ea typeface="Garamond"/>
                <a:cs typeface="Garamond"/>
                <a:sym typeface="Garamond"/>
              </a:rPr>
              <a:t>mediated evolution</a:t>
            </a:r>
            <a:r>
              <a:rPr i="0" lang="en-US" u="none" strike="noStrike">
                <a:solidFill>
                  <a:schemeClr val="dk1"/>
                </a:solidFill>
                <a:latin typeface="Garamond"/>
                <a:ea typeface="Garamond"/>
                <a:cs typeface="Garamond"/>
                <a:sym typeface="Garamond"/>
              </a:rPr>
              <a:t> . When a "leaky" or "not entirely effective" vaccine causes adaptation of the virus, making it more pathogenetic. It seems very plausible that mass vaccination against Sars-Cov-2 and the rise of Delta variant are related.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a:latin typeface="Garamond"/>
                <a:ea typeface="Garamond"/>
                <a:cs typeface="Garamond"/>
                <a:sym typeface="Garamond"/>
              </a:rPr>
              <a:t>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i="0" lang="en-US" u="none" strike="noStrike">
                <a:solidFill>
                  <a:schemeClr val="dk1"/>
                </a:solidFill>
                <a:latin typeface="Garamond"/>
                <a:ea typeface="Garamond"/>
                <a:cs typeface="Garamond"/>
                <a:sym typeface="Garamond"/>
              </a:rPr>
              <a:t>You should ask yourself why heavily vaccinated countries like Israel, UK and Scotland (and states like Hawaii and Vermo</a:t>
            </a:r>
            <a:r>
              <a:rPr lang="en-US">
                <a:latin typeface="Garamond"/>
                <a:ea typeface="Garamond"/>
                <a:cs typeface="Garamond"/>
                <a:sym typeface="Garamond"/>
              </a:rPr>
              <a:t>nt</a:t>
            </a:r>
            <a:r>
              <a:rPr i="0" lang="en-US" u="none" strike="noStrike">
                <a:solidFill>
                  <a:schemeClr val="dk1"/>
                </a:solidFill>
                <a:latin typeface="Garamond"/>
                <a:ea typeface="Garamond"/>
                <a:cs typeface="Garamond"/>
                <a:sym typeface="Garamond"/>
              </a:rPr>
              <a:t>) have seen such a surge</a:t>
            </a:r>
            <a:r>
              <a:rPr lang="en-US">
                <a:latin typeface="Garamond"/>
                <a:ea typeface="Garamond"/>
                <a:cs typeface="Garamond"/>
                <a:sym typeface="Garamond"/>
              </a:rPr>
              <a:t>. And you should ask yourself why most places with high vax rates has higher case rates.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a:latin typeface="Garamond"/>
                <a:ea typeface="Garamond"/>
                <a:cs typeface="Garamond"/>
                <a:sym typeface="Garamond"/>
              </a:rPr>
              <a:t>In an email to the</a:t>
            </a:r>
            <a:r>
              <a:rPr lang="en-US">
                <a:solidFill>
                  <a:schemeClr val="hlink"/>
                </a:solidFill>
                <a:uFill>
                  <a:noFill/>
                </a:uFill>
                <a:latin typeface="Garamond"/>
                <a:ea typeface="Garamond"/>
                <a:cs typeface="Garamond"/>
                <a:sym typeface="Garamond"/>
                <a:hlinkClick r:id="rId4"/>
              </a:rPr>
              <a:t> </a:t>
            </a:r>
            <a:r>
              <a:rPr lang="en-US" u="sng">
                <a:solidFill>
                  <a:schemeClr val="hlink"/>
                </a:solidFill>
                <a:latin typeface="Garamond"/>
                <a:ea typeface="Garamond"/>
                <a:cs typeface="Garamond"/>
                <a:sym typeface="Garamond"/>
                <a:hlinkClick r:id="rId5"/>
              </a:rPr>
              <a:t>Vermont Daily Chronicle</a:t>
            </a:r>
            <a:r>
              <a:rPr lang="en-US">
                <a:latin typeface="Garamond"/>
                <a:ea typeface="Garamond"/>
                <a:cs typeface="Garamond"/>
                <a:sym typeface="Garamond"/>
              </a:rPr>
              <a:t>, the Vermont Department of Health conceded that 76% of deaths in the state during September were among the vaccinated. They tried to excuse the number by noting that this is a very old population that was nearly universally vaccinated, but this is still a huge failure, for it was these people who needed the protection more than anyone else.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a:latin typeface="Garamond"/>
                <a:ea typeface="Garamond"/>
                <a:cs typeface="Garamond"/>
                <a:sym typeface="Garamond"/>
              </a:rPr>
              <a:t>Hawaii Data: </a:t>
            </a:r>
            <a:r>
              <a:rPr lang="en-US" sz="1600" u="sng">
                <a:solidFill>
                  <a:srgbClr val="666666"/>
                </a:solidFill>
                <a:latin typeface="Twentieth Century"/>
                <a:ea typeface="Twentieth Century"/>
                <a:cs typeface="Twentieth Century"/>
                <a:sym typeface="Twentieth Century"/>
                <a:hlinkClick r:id="rId6">
                  <a:extLst>
                    <a:ext uri="{A12FA001-AC4F-418D-AE19-62706E023703}">
                      <ahyp:hlinkClr val="tx"/>
                    </a:ext>
                  </a:extLst>
                </a:hlinkClick>
              </a:rPr>
              <a:t>https://hiema-hub.hawaii.gov/pages/covid-dashboard</a:t>
            </a:r>
            <a:r>
              <a:rPr lang="en-US">
                <a:latin typeface="Garamond"/>
                <a:ea typeface="Garamond"/>
                <a:cs typeface="Garamond"/>
                <a:sym typeface="Garamond"/>
              </a:rPr>
              <a:t>  High vax rate.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37" name="Google Shape;63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fbc0b5406d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fbc0b5406d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62500"/>
              </a:lnSpc>
              <a:spcBef>
                <a:spcPts val="0"/>
              </a:spcBef>
              <a:spcAft>
                <a:spcPts val="0"/>
              </a:spcAft>
              <a:buClr>
                <a:schemeClr val="dk1"/>
              </a:buClr>
              <a:buSzPts val="1100"/>
              <a:buFont typeface="Arial"/>
              <a:buNone/>
            </a:pPr>
            <a:r>
              <a:rPr lang="en-US">
                <a:solidFill>
                  <a:srgbClr val="1A1A1A"/>
                </a:solidFill>
                <a:latin typeface="Arial"/>
                <a:ea typeface="Arial"/>
                <a:cs typeface="Arial"/>
                <a:sym typeface="Arial"/>
              </a:rPr>
              <a:t>The amount of information about vaccine “breakthrough” cases states and the CDC have provided has </a:t>
            </a:r>
            <a:r>
              <a:rPr i="1" lang="en-US">
                <a:solidFill>
                  <a:srgbClr val="1A1A1A"/>
                </a:solidFill>
                <a:latin typeface="Arial"/>
                <a:ea typeface="Arial"/>
                <a:cs typeface="Arial"/>
                <a:sym typeface="Arial"/>
              </a:rPr>
              <a:t>decreased </a:t>
            </a:r>
            <a:r>
              <a:rPr lang="en-US">
                <a:solidFill>
                  <a:srgbClr val="1A1A1A"/>
                </a:solidFill>
                <a:latin typeface="Arial"/>
                <a:ea typeface="Arial"/>
                <a:cs typeface="Arial"/>
                <a:sym typeface="Arial"/>
              </a:rPr>
              <a:t>over the last several months.</a:t>
            </a:r>
            <a:endParaRPr>
              <a:solidFill>
                <a:srgbClr val="1A1A1A"/>
              </a:solidFill>
              <a:latin typeface="Arial"/>
              <a:ea typeface="Arial"/>
              <a:cs typeface="Arial"/>
              <a:sym typeface="Arial"/>
            </a:endParaRPr>
          </a:p>
          <a:p>
            <a:pPr indent="0" lvl="0" marL="0" rtl="0" algn="l">
              <a:lnSpc>
                <a:spcPct val="162500"/>
              </a:lnSpc>
              <a:spcBef>
                <a:spcPts val="1200"/>
              </a:spcBef>
              <a:spcAft>
                <a:spcPts val="0"/>
              </a:spcAft>
              <a:buClr>
                <a:schemeClr val="dk1"/>
              </a:buClr>
              <a:buSzPts val="1100"/>
              <a:buFont typeface="Arial"/>
              <a:buNone/>
            </a:pPr>
            <a:r>
              <a:rPr lang="en-US">
                <a:solidFill>
                  <a:srgbClr val="1A1A1A"/>
                </a:solidFill>
                <a:latin typeface="Arial"/>
                <a:ea typeface="Arial"/>
                <a:cs typeface="Arial"/>
                <a:sym typeface="Arial"/>
              </a:rPr>
              <a:t>For example, until about a month ago, Oklahoma reported Covid hospitalizations and deaths among the vaccinated, including by the type of shot they had received.</a:t>
            </a:r>
            <a:endParaRPr>
              <a:solidFill>
                <a:srgbClr val="1A1A1A"/>
              </a:solidFill>
              <a:latin typeface="Arial"/>
              <a:ea typeface="Arial"/>
              <a:cs typeface="Arial"/>
              <a:sym typeface="Arial"/>
            </a:endParaRPr>
          </a:p>
          <a:p>
            <a:pPr indent="0" lvl="0" marL="0" rtl="0" algn="l">
              <a:lnSpc>
                <a:spcPct val="162500"/>
              </a:lnSpc>
              <a:spcBef>
                <a:spcPts val="1200"/>
              </a:spcBef>
              <a:spcAft>
                <a:spcPts val="0"/>
              </a:spcAft>
              <a:buClr>
                <a:schemeClr val="dk1"/>
              </a:buClr>
              <a:buSzPts val="1100"/>
              <a:buFont typeface="Arial"/>
              <a:buNone/>
            </a:pPr>
            <a:r>
              <a:rPr lang="en-US">
                <a:solidFill>
                  <a:srgbClr val="1A1A1A"/>
                </a:solidFill>
                <a:latin typeface="Arial"/>
                <a:ea typeface="Arial"/>
                <a:cs typeface="Arial"/>
                <a:sym typeface="Arial"/>
              </a:rPr>
              <a:t>Now, however, after months of being part of the report, that handy-dandy chart has gone bye-bye.</a:t>
            </a:r>
            <a:endParaRPr>
              <a:solidFill>
                <a:srgbClr val="1A1A1A"/>
              </a:solidFill>
              <a:latin typeface="Arial"/>
              <a:ea typeface="Arial"/>
              <a:cs typeface="Arial"/>
              <a:sym typeface="Arial"/>
            </a:endParaRPr>
          </a:p>
          <a:p>
            <a:pPr indent="0" lvl="0" marL="0" rtl="0" algn="l">
              <a:lnSpc>
                <a:spcPct val="162500"/>
              </a:lnSpc>
              <a:spcBef>
                <a:spcPts val="1200"/>
              </a:spcBef>
              <a:spcAft>
                <a:spcPts val="0"/>
              </a:spcAft>
              <a:buClr>
                <a:schemeClr val="dk1"/>
              </a:buClr>
              <a:buSzPts val="1100"/>
              <a:buFont typeface="Arial"/>
              <a:buNone/>
            </a:pPr>
            <a:r>
              <a:rPr lang="en-US">
                <a:solidFill>
                  <a:srgbClr val="1A1A1A"/>
                </a:solidFill>
                <a:latin typeface="Arial"/>
                <a:ea typeface="Arial"/>
                <a:cs typeface="Arial"/>
                <a:sym typeface="Arial"/>
              </a:rPr>
              <a:t>Why? In its Oct. 19 report, Oklahoma offered this explanation:</a:t>
            </a:r>
            <a:endParaRPr>
              <a:solidFill>
                <a:srgbClr val="1A1A1A"/>
              </a:solidFill>
              <a:latin typeface="Arial"/>
              <a:ea typeface="Arial"/>
              <a:cs typeface="Arial"/>
              <a:sym typeface="Arial"/>
            </a:endParaRPr>
          </a:p>
          <a:p>
            <a:pPr indent="0" lvl="0" marL="0" rtl="0" algn="l">
              <a:lnSpc>
                <a:spcPct val="162500"/>
              </a:lnSpc>
              <a:spcBef>
                <a:spcPts val="1200"/>
              </a:spcBef>
              <a:spcAft>
                <a:spcPts val="0"/>
              </a:spcAft>
              <a:buClr>
                <a:schemeClr val="dk1"/>
              </a:buClr>
              <a:buSzPts val="1100"/>
              <a:buFont typeface="Arial"/>
              <a:buNone/>
            </a:pPr>
            <a:r>
              <a:rPr i="1" lang="en-US">
                <a:solidFill>
                  <a:srgbClr val="1A1A1A"/>
                </a:solidFill>
                <a:latin typeface="Arial"/>
                <a:ea typeface="Arial"/>
                <a:cs typeface="Arial"/>
                <a:sym typeface="Arial"/>
              </a:rPr>
              <a:t>At this time, we are currently working on refining the process for identifying breakthrough infections and reinfections. Once we have finalized this process, we will resume providing tables.</a:t>
            </a:r>
            <a:endParaRPr i="1">
              <a:solidFill>
                <a:srgbClr val="1A1A1A"/>
              </a:solidFill>
              <a:latin typeface="Arial"/>
              <a:ea typeface="Arial"/>
              <a:cs typeface="Arial"/>
              <a:sym typeface="Arial"/>
            </a:endParaRPr>
          </a:p>
          <a:p>
            <a:pPr indent="0" lvl="0" marL="0" rtl="0" algn="l">
              <a:lnSpc>
                <a:spcPct val="162500"/>
              </a:lnSpc>
              <a:spcBef>
                <a:spcPts val="1200"/>
              </a:spcBef>
              <a:spcAft>
                <a:spcPts val="0"/>
              </a:spcAft>
              <a:buClr>
                <a:schemeClr val="dk1"/>
              </a:buClr>
              <a:buSzPts val="1100"/>
              <a:buFont typeface="Arial"/>
              <a:buNone/>
            </a:pPr>
            <a:r>
              <a:rPr lang="en-US">
                <a:solidFill>
                  <a:srgbClr val="1A1A1A"/>
                </a:solidFill>
                <a:latin typeface="Arial"/>
                <a:ea typeface="Arial"/>
                <a:cs typeface="Arial"/>
                <a:sym typeface="Arial"/>
              </a:rPr>
              <a:t>Oh. That clears everything up. As Dr. Seuss wrote in One Fish, Two Fish: “Why are they sad and glad and bad? I do not know. Go ask your dad.” Of course, he was writing about cartoon fish.</a:t>
            </a:r>
            <a:endParaRPr>
              <a:solidFill>
                <a:srgbClr val="1A1A1A"/>
              </a:solidFill>
              <a:latin typeface="Arial"/>
              <a:ea typeface="Arial"/>
              <a:cs typeface="Arial"/>
              <a:sym typeface="Arial"/>
            </a:endParaRPr>
          </a:p>
          <a:p>
            <a:pPr indent="0" lvl="0" marL="0" rtl="0" algn="l">
              <a:lnSpc>
                <a:spcPct val="162500"/>
              </a:lnSpc>
              <a:spcBef>
                <a:spcPts val="1200"/>
              </a:spcBef>
              <a:spcAft>
                <a:spcPts val="0"/>
              </a:spcAft>
              <a:buClr>
                <a:schemeClr val="dk1"/>
              </a:buClr>
              <a:buSzPts val="1100"/>
              <a:buFont typeface="Arial"/>
              <a:buNone/>
            </a:pPr>
            <a:r>
              <a:rPr lang="en-US">
                <a:solidFill>
                  <a:srgbClr val="1A1A1A"/>
                </a:solidFill>
                <a:latin typeface="Arial"/>
                <a:ea typeface="Arial"/>
                <a:cs typeface="Arial"/>
                <a:sym typeface="Arial"/>
              </a:rPr>
              <a:t>Then again, why should the state of Oklahoma provide information the CDC won’t? Back at the start of May, the CDC stopped counting Covid infections in vaccinated Americans. The decision destroyed any efforts to track how well the vaccines worked against infection or transmission on the national level.</a:t>
            </a:r>
            <a:endParaRPr>
              <a:solidFill>
                <a:srgbClr val="1A1A1A"/>
              </a:solidFill>
              <a:latin typeface="Arial"/>
              <a:ea typeface="Arial"/>
              <a:cs typeface="Arial"/>
              <a:sym typeface="Arial"/>
            </a:endParaRPr>
          </a:p>
          <a:p>
            <a:pPr indent="0" lvl="0" marL="0" rtl="0" algn="l">
              <a:lnSpc>
                <a:spcPct val="162500"/>
              </a:lnSpc>
              <a:spcBef>
                <a:spcPts val="1200"/>
              </a:spcBef>
              <a:spcAft>
                <a:spcPts val="0"/>
              </a:spcAft>
              <a:buClr>
                <a:schemeClr val="dk1"/>
              </a:buClr>
              <a:buSzPts val="1100"/>
              <a:buFont typeface="Arial"/>
              <a:buNone/>
            </a:pPr>
            <a:r>
              <a:rPr lang="en-US">
                <a:solidFill>
                  <a:srgbClr val="1A1A1A"/>
                </a:solidFill>
                <a:latin typeface="Arial"/>
                <a:ea typeface="Arial"/>
                <a:cs typeface="Arial"/>
                <a:sym typeface="Arial"/>
              </a:rPr>
              <a:t>A fact you might think we’d want to know.</a:t>
            </a:r>
            <a:endParaRPr>
              <a:solidFill>
                <a:srgbClr val="1A1A1A"/>
              </a:solidFill>
              <a:latin typeface="Arial"/>
              <a:ea typeface="Arial"/>
              <a:cs typeface="Arial"/>
              <a:sym typeface="Arial"/>
            </a:endParaRPr>
          </a:p>
          <a:p>
            <a:pPr indent="0" lvl="0" marL="0" rtl="0" algn="l">
              <a:lnSpc>
                <a:spcPct val="162500"/>
              </a:lnSpc>
              <a:spcBef>
                <a:spcPts val="1200"/>
              </a:spcBef>
              <a:spcAft>
                <a:spcPts val="0"/>
              </a:spcAft>
              <a:buClr>
                <a:schemeClr val="dk1"/>
              </a:buClr>
              <a:buSzPts val="1100"/>
              <a:buFont typeface="Arial"/>
              <a:buNone/>
            </a:pPr>
            <a:r>
              <a:rPr lang="en-US">
                <a:solidFill>
                  <a:srgbClr val="1A1A1A"/>
                </a:solidFill>
                <a:latin typeface="Arial"/>
                <a:ea typeface="Arial"/>
                <a:cs typeface="Arial"/>
                <a:sym typeface="Arial"/>
              </a:rPr>
              <a:t>But hey, at least the CDC still provided weekly updates on vaccine breakthroughs that resulted in hospitalization and death across the United States. You could find them at a page called, handily enough:</a:t>
            </a:r>
            <a:endParaRPr>
              <a:solidFill>
                <a:srgbClr val="1A1A1A"/>
              </a:solidFill>
              <a:latin typeface="Arial"/>
              <a:ea typeface="Arial"/>
              <a:cs typeface="Arial"/>
              <a:sym typeface="Arial"/>
            </a:endParaRPr>
          </a:p>
          <a:p>
            <a:pPr indent="0" lvl="0" marL="0" rtl="0" algn="l">
              <a:spcBef>
                <a:spcPts val="1200"/>
              </a:spcBef>
              <a:spcAft>
                <a:spcPts val="0"/>
              </a:spcAft>
              <a:buNone/>
            </a:pPr>
            <a:r>
              <a:t/>
            </a:r>
            <a:endParaRPr/>
          </a:p>
        </p:txBody>
      </p:sp>
      <p:sp>
        <p:nvSpPr>
          <p:cNvPr id="648" name="Google Shape;648;gfbc0b5406d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aramond"/>
                <a:ea typeface="Garamond"/>
                <a:cs typeface="Garamond"/>
                <a:sym typeface="Garamond"/>
              </a:rPr>
              <a:t>Caseloads are one thing, but what about hospitalizations. Is this a pandemic of the unvaccinated?  In a study prepared by Humetrix for the Department of Defense called "Project Salus" monitored 20 million Medicare beneficiaries from January to Aug. 21 and found that the vaccinated share of the COVID hospitalizations rose steadily with both vaccines after three to four months and sharply after six months (as the Israelis found). By late July, 71% of all cases and 61% of all hospitalizations were among the vaccinated individuals. While over 80% of seniors are vaccinated, the percentage of hospitalized COVID patients over 65 today who are vaccinated is likely a lot closer to their share of the population, given the accelerated waning every week. Also, like any other study, these data include those who have one shot or are within two weeks of the second shot to be "unvaccinated," even though that is the most vulnerable period to catch the virus. </a:t>
            </a:r>
            <a:r>
              <a:rPr lang="en-US" u="sng">
                <a:solidFill>
                  <a:schemeClr val="hlink"/>
                </a:solidFill>
                <a:latin typeface="Garamond"/>
                <a:ea typeface="Garamond"/>
                <a:cs typeface="Garamond"/>
                <a:sym typeface="Garamond"/>
                <a:hlinkClick r:id="rId2"/>
              </a:rPr>
              <a:t>https://web.archive.org/web/20210924082828/https:/www.humetrix.com/powerpoint-vaccine.html</a:t>
            </a:r>
            <a:r>
              <a:rPr lang="en-US">
                <a:latin typeface="Garamond"/>
                <a:ea typeface="Garamond"/>
                <a:cs typeface="Garamond"/>
                <a:sym typeface="Garamond"/>
              </a:rPr>
              <a:t>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Unlike what Fauci, Biden, and Big Pharma are telling the American public about the safety and effectiveness of the  Covid Vaccines, the following DOD stamped document shows 60% of the hospitalized are fully vaccinated.</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This DOD stamped document also reveals that the government knows that “prior Covid-19 infection has a major protective effect against breakthrough hospitalization,” which means that natural herd immunity is superior to the vaccines.</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“Even with this high of a number, 60%, the real number is absolutely higher due to the skewed methods of how the government determines who is vaccinated. They are not including those that received 1 dose, only those that received 2 doses and a 14 day window has passed, and now the current administration is saying boosters plus 2 shots will put you on the “fully vaccinated” list.. </a:t>
            </a:r>
            <a:r>
              <a:rPr lang="en-US" u="sng">
                <a:solidFill>
                  <a:schemeClr val="hlink"/>
                </a:solidFill>
                <a:latin typeface="Garamond"/>
                <a:ea typeface="Garamond"/>
                <a:cs typeface="Garamond"/>
                <a:sym typeface="Garamond"/>
                <a:hlinkClick r:id="rId3"/>
              </a:rPr>
              <a:t>If you get covid within the 14 day window of being vaccinated and die like nearly 50K Medicaid patients did, your death is not counted in these statistics.” </a:t>
            </a:r>
            <a:r>
              <a:rPr lang="en-US">
                <a:latin typeface="Garamond"/>
                <a:ea typeface="Garamond"/>
                <a:cs typeface="Garamond"/>
                <a:sym typeface="Garamond"/>
              </a:rPr>
              <a:t>   But the CDC has stopped recording breakthrough cases.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a:latin typeface="Garamond"/>
                <a:ea typeface="Garamond"/>
                <a:cs typeface="Garamond"/>
                <a:sym typeface="Garamond"/>
              </a:rPr>
              <a:t>The 99% unvaccinated in the hospital had to have been lies.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p>
        </p:txBody>
      </p:sp>
      <p:sp>
        <p:nvSpPr>
          <p:cNvPr id="659" name="Google Shape;65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fbc0b5406d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fbc0b5406d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900" u="sng">
                <a:solidFill>
                  <a:schemeClr val="hlink"/>
                </a:solidFill>
                <a:latin typeface="Arial"/>
                <a:ea typeface="Arial"/>
                <a:cs typeface="Arial"/>
                <a:sym typeface="Arial"/>
                <a:hlinkClick r:id="rId2"/>
              </a:rPr>
              <a:t>https://oklahoma.gov/content/dam/ok/en/covid19/documents/weekly-epi-report/2021.10.20%20Weekly%20Epi%20Report.pdf</a:t>
            </a:r>
            <a:endParaRPr sz="1900">
              <a:latin typeface="Arial"/>
              <a:ea typeface="Arial"/>
              <a:cs typeface="Arial"/>
              <a:sym typeface="Arial"/>
            </a:endParaRPr>
          </a:p>
          <a:p>
            <a:pPr indent="0" lvl="0" marL="0" rtl="0" algn="l">
              <a:spcBef>
                <a:spcPts val="0"/>
              </a:spcBef>
              <a:spcAft>
                <a:spcPts val="0"/>
              </a:spcAft>
              <a:buNone/>
            </a:pPr>
            <a:r>
              <a:t/>
            </a:r>
            <a:endParaRPr sz="19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900">
                <a:latin typeface="Arial"/>
                <a:ea typeface="Arial"/>
                <a:cs typeface="Arial"/>
                <a:sym typeface="Arial"/>
              </a:rPr>
              <a:t>page 9. (note increase in % of vaccinated people in hospital over last week (~10% increase). </a:t>
            </a:r>
            <a:endParaRPr sz="1900">
              <a:latin typeface="Arial"/>
              <a:ea typeface="Arial"/>
              <a:cs typeface="Arial"/>
              <a:sym typeface="Arial"/>
            </a:endParaRPr>
          </a:p>
        </p:txBody>
      </p:sp>
      <p:sp>
        <p:nvSpPr>
          <p:cNvPr id="666" name="Google Shape;666;gfbc0b5406d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f171ce34f7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gf171ce34f7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aramond"/>
                <a:ea typeface="Garamond"/>
                <a:cs typeface="Garamond"/>
                <a:sym typeface="Garamond"/>
              </a:rPr>
              <a:t>The principle of mass vaccination with a faulty vaccine making a virus both more transmissible and more virulent is something that is hard to deny at this point. The reality is that</a:t>
            </a:r>
            <a:r>
              <a:rPr lang="en-US">
                <a:solidFill>
                  <a:schemeClr val="hlink"/>
                </a:solidFill>
                <a:uFill>
                  <a:noFill/>
                </a:uFill>
                <a:latin typeface="Garamond"/>
                <a:ea typeface="Garamond"/>
                <a:cs typeface="Garamond"/>
                <a:sym typeface="Garamond"/>
                <a:hlinkClick r:id="rId2"/>
              </a:rPr>
              <a:t> </a:t>
            </a:r>
            <a:r>
              <a:rPr lang="en-US" u="sng">
                <a:solidFill>
                  <a:srgbClr val="56BCFE"/>
                </a:solidFill>
                <a:latin typeface="Garamond"/>
                <a:ea typeface="Garamond"/>
                <a:cs typeface="Garamond"/>
                <a:sym typeface="Garamond"/>
                <a:hlinkClick r:id="rId3">
                  <a:extLst>
                    <a:ext uri="{A12FA001-AC4F-418D-AE19-62706E023703}">
                      <ahyp:hlinkClr val="tx"/>
                    </a:ext>
                  </a:extLst>
                </a:hlinkClick>
              </a:rPr>
              <a:t>more people have died from COVID-19 in 2021, with most adults vaccinated (and nearly all seniors), than in 2020</a:t>
            </a:r>
            <a:r>
              <a:rPr lang="en-US">
                <a:latin typeface="Garamond"/>
                <a:ea typeface="Garamond"/>
                <a:cs typeface="Garamond"/>
                <a:sym typeface="Garamond"/>
              </a:rPr>
              <a:t> when nobody was vaccinated.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rPr lang="en-US">
                <a:latin typeface="Garamond"/>
                <a:ea typeface="Garamond"/>
                <a:cs typeface="Garamond"/>
                <a:sym typeface="Garamond"/>
              </a:rPr>
              <a:t>We knew from Brown and colleagues Waterloo, Canada that the Absolute risk reductions from the vaccines is less than 1% from clinical trials. When the absolute  risk reduction is less than 1% it is impossible for a therapy to influence a population level number like an epidemic curve. The Vaccine has had zero impact on epidemic curve. Vaccines were not going to be a solution. As soon as we got to 25% vaccination, that the diversity of the strains reduced. Introducing a non-sterilizing evolutionary pressure, and the virus will live on in the vaccinated. </a:t>
            </a:r>
            <a:endParaRPr>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rPr lang="en-US">
                <a:latin typeface="Garamond"/>
                <a:ea typeface="Garamond"/>
                <a:cs typeface="Garamond"/>
                <a:sym typeface="Garamond"/>
              </a:rPr>
              <a:t>Delta has achieved antigenic escape. We should have more strains, but we don’t. Delta is thriving in the vaccinated and unvaccinated - viral loads high and same between groups. By pushing mass vaccinations, governments have created evolutionary pressures on SArs-cov-2. We should not have ever vaccinated into a pandemic. </a:t>
            </a:r>
            <a:endParaRPr>
              <a:latin typeface="Garamond"/>
              <a:ea typeface="Garamond"/>
              <a:cs typeface="Garamond"/>
              <a:sym typeface="Garamond"/>
            </a:endParaRPr>
          </a:p>
          <a:p>
            <a:pPr indent="0" lvl="0" marL="0" rtl="0" algn="l">
              <a:lnSpc>
                <a:spcPct val="100000"/>
              </a:lnSpc>
              <a:spcBef>
                <a:spcPts val="0"/>
              </a:spcBef>
              <a:spcAft>
                <a:spcPts val="0"/>
              </a:spcAft>
              <a:buClr>
                <a:schemeClr val="dk1"/>
              </a:buClr>
              <a:buSzPts val="1100"/>
              <a:buFont typeface="Arial"/>
              <a:buNone/>
            </a:pPr>
            <a:r>
              <a:t/>
            </a:r>
            <a:endParaRPr>
              <a:latin typeface="Garamond"/>
              <a:ea typeface="Garamond"/>
              <a:cs typeface="Garamond"/>
              <a:sym typeface="Garamond"/>
            </a:endParaRPr>
          </a:p>
          <a:p>
            <a:pPr indent="0" lvl="0" marL="0" rtl="0" algn="ctr">
              <a:lnSpc>
                <a:spcPct val="90000"/>
              </a:lnSpc>
              <a:spcBef>
                <a:spcPts val="0"/>
              </a:spcBef>
              <a:spcAft>
                <a:spcPts val="0"/>
              </a:spcAft>
              <a:buClr>
                <a:schemeClr val="dk1"/>
              </a:buClr>
              <a:buSzPts val="990"/>
              <a:buFont typeface="Arial"/>
              <a:buNone/>
            </a:pPr>
            <a:r>
              <a:rPr lang="en-US" sz="1440" u="sng">
                <a:solidFill>
                  <a:srgbClr val="107EC5"/>
                </a:solidFill>
                <a:latin typeface="Twentieth Century"/>
                <a:ea typeface="Twentieth Century"/>
                <a:cs typeface="Twentieth Century"/>
                <a:sym typeface="Twentieth Century"/>
                <a:hlinkClick r:id="rId4">
                  <a:extLst>
                    <a:ext uri="{A12FA001-AC4F-418D-AE19-62706E023703}">
                      <ahyp:hlinkClr val="tx"/>
                    </a:ext>
                  </a:extLst>
                </a:hlinkClick>
              </a:rPr>
              <a:t>https://www.forbes.com/sites/marisadellatto/2021/10/06/us-covid-19-deaths-for-2021-surpass-toll-from-2020/?sh=1bfc82e96cc2</a:t>
            </a:r>
            <a:endParaRPr sz="200">
              <a:latin typeface="Garamond"/>
              <a:ea typeface="Garamond"/>
              <a:cs typeface="Garamond"/>
              <a:sym typeface="Garamond"/>
            </a:endParaRPr>
          </a:p>
          <a:p>
            <a:pPr indent="0" lvl="0" marL="0" rtl="0" algn="l">
              <a:lnSpc>
                <a:spcPct val="115000"/>
              </a:lnSpc>
              <a:spcBef>
                <a:spcPts val="0"/>
              </a:spcBef>
              <a:spcAft>
                <a:spcPts val="0"/>
              </a:spcAft>
              <a:buClr>
                <a:schemeClr val="dk1"/>
              </a:buClr>
              <a:buSzPts val="1100"/>
              <a:buFont typeface="Arial"/>
              <a:buNone/>
            </a:pPr>
            <a:r>
              <a:t/>
            </a:r>
            <a:endParaRPr b="1" sz="1100">
              <a:latin typeface="Garamond"/>
              <a:ea typeface="Garamond"/>
              <a:cs typeface="Garamond"/>
              <a:sym typeface="Garamond"/>
            </a:endParaRPr>
          </a:p>
          <a:p>
            <a:pPr indent="0" lvl="0" marL="0" rtl="0" algn="l">
              <a:lnSpc>
                <a:spcPct val="100000"/>
              </a:lnSpc>
              <a:spcBef>
                <a:spcPts val="1200"/>
              </a:spcBef>
              <a:spcAft>
                <a:spcPts val="0"/>
              </a:spcAft>
              <a:buSzPts val="1400"/>
              <a:buNone/>
            </a:pPr>
            <a:r>
              <a:t/>
            </a:r>
            <a:endParaRPr/>
          </a:p>
        </p:txBody>
      </p:sp>
      <p:sp>
        <p:nvSpPr>
          <p:cNvPr id="674" name="Google Shape;674;gf171ce34f7_0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u="sng">
                <a:solidFill>
                  <a:schemeClr val="hlink"/>
                </a:solidFill>
                <a:latin typeface="Garamond"/>
                <a:ea typeface="Garamond"/>
                <a:cs typeface="Garamond"/>
                <a:sym typeface="Garamond"/>
                <a:hlinkClick r:id="rId2"/>
              </a:rPr>
              <a:t>https://www.nrscotland.gov.uk/covid19stats</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Garamond"/>
                <a:ea typeface="Garamond"/>
                <a:cs typeface="Garamond"/>
                <a:sym typeface="Garamond"/>
              </a:rPr>
              <a:t>Scotland found that their </a:t>
            </a:r>
            <a:r>
              <a:rPr i="0" lang="en-US" sz="1200" u="none" strike="noStrike">
                <a:solidFill>
                  <a:schemeClr val="dk1"/>
                </a:solidFill>
                <a:latin typeface="Garamond"/>
                <a:ea typeface="Garamond"/>
                <a:cs typeface="Garamond"/>
                <a:sym typeface="Garamond"/>
              </a:rPr>
              <a:t>“Deaths from all causes were 25% higher than the five year average. There has been a sustained period of excess deaths, with registered deaths above the five year average in each week since week 21 (24th to 30th May).” But even excluding those, non-Covid deaths are running more than 10% above normal - as they did all summer. </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i="0" sz="1200" u="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i="0" lang="en-US" sz="1200" u="none" strike="noStrike">
                <a:solidFill>
                  <a:schemeClr val="dk1"/>
                </a:solidFill>
                <a:latin typeface="Garamond"/>
                <a:ea typeface="Garamond"/>
                <a:cs typeface="Garamond"/>
                <a:sym typeface="Garamond"/>
              </a:rPr>
              <a:t>The official data on hospitalizations and deaths show </a:t>
            </a:r>
            <a:r>
              <a:rPr b="1" i="0" lang="en-US" sz="1200" u="none" strike="noStrike">
                <a:solidFill>
                  <a:schemeClr val="dk1"/>
                </a:solidFill>
                <a:latin typeface="Garamond"/>
                <a:ea typeface="Garamond"/>
                <a:cs typeface="Garamond"/>
                <a:sym typeface="Garamond"/>
              </a:rPr>
              <a:t>87% of those who have died from COVID-19 in the third wave that began in early July 2021 were vaccinated </a:t>
            </a:r>
            <a:r>
              <a:rPr i="0" lang="en-US" sz="1200" u="none" strike="noStrike">
                <a:solidFill>
                  <a:schemeClr val="dk1"/>
                </a:solidFill>
                <a:latin typeface="Garamond"/>
                <a:ea typeface="Garamond"/>
                <a:cs typeface="Garamond"/>
                <a:sym typeface="Garamond"/>
              </a:rPr>
              <a:t>(</a:t>
            </a:r>
            <a:r>
              <a:rPr i="0" lang="en-US" sz="1200" u="sng" strike="noStrike">
                <a:solidFill>
                  <a:schemeClr val="dk1"/>
                </a:solidFill>
                <a:latin typeface="Garamond"/>
                <a:ea typeface="Garamond"/>
                <a:cs typeface="Garamond"/>
                <a:sym typeface="Garamond"/>
                <a:hlinkClick r:id="rId3">
                  <a:extLst>
                    <a:ext uri="{A12FA001-AC4F-418D-AE19-62706E023703}">
                      <ahyp:hlinkClr val="tx"/>
                    </a:ext>
                  </a:extLst>
                </a:hlinkClick>
              </a:rPr>
              <a:t>https://dailyexpose.co.uk/2021/07/29/87-percent-covid-deaths-are-vaccinated-people/</a:t>
            </a:r>
            <a:r>
              <a:rPr i="0" lang="en-US" sz="1200" u="none" strike="noStrike">
                <a:solidFill>
                  <a:schemeClr val="dk1"/>
                </a:solidFill>
                <a:latin typeface="Garamond"/>
                <a:ea typeface="Garamond"/>
                <a:cs typeface="Garamond"/>
                <a:sym typeface="Garamond"/>
              </a:rPr>
              <a:t>),</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i="0" sz="1200" u="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Garamond"/>
                <a:ea typeface="Garamond"/>
                <a:cs typeface="Garamond"/>
                <a:sym typeface="Garamond"/>
              </a:rPr>
              <a:t> Excess deaths are calculated by comparing the current year to the five year average from previous years. This average is based on the actual number of death registrations recorded for each corresponding week in the previous five years.. In 2020, excess deaths were measured by comparing the 2020 figure against the average for 2015-2019. For 2021 we would generally calculate excess deaths by comparing the 2021 figure against the average for 2016-2020. As excess deaths are a key measure of the effect of the pandemic, it is not appropriate to compare the 2021 figure against the 2016-2020 average as that average will be affected by the pandemic with higher deaths in Spring 2020. We have therefore decided to continue to use the 2015-2019 average to measure excess deaths in 2021. </a:t>
            </a:r>
            <a:endParaRPr>
              <a:latin typeface="Garamond"/>
              <a:ea typeface="Garamond"/>
              <a:cs typeface="Garamond"/>
              <a:sym typeface="Garamond"/>
            </a:endParaRPr>
          </a:p>
          <a:p>
            <a:pPr indent="0" lvl="0" marL="0" rtl="0" algn="l">
              <a:lnSpc>
                <a:spcPct val="100000"/>
              </a:lnSpc>
              <a:spcBef>
                <a:spcPts val="0"/>
              </a:spcBef>
              <a:spcAft>
                <a:spcPts val="0"/>
              </a:spcAft>
              <a:buSzPts val="1400"/>
              <a:buNone/>
            </a:pPr>
            <a:r>
              <a:t/>
            </a:r>
            <a:endParaRPr sz="12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rPr i="0" lang="en-US" sz="1200" u="none" strike="noStrike">
                <a:solidFill>
                  <a:schemeClr val="dk1"/>
                </a:solidFill>
                <a:latin typeface="Garamond"/>
                <a:ea typeface="Garamond"/>
                <a:cs typeface="Garamond"/>
                <a:sym typeface="Garamond"/>
              </a:rPr>
              <a:t>Do we look at excess deaths of vaccinated people to decide if it is related to Vaccine Me</a:t>
            </a:r>
            <a:r>
              <a:rPr lang="en-US">
                <a:latin typeface="Garamond"/>
                <a:ea typeface="Garamond"/>
                <a:cs typeface="Garamond"/>
                <a:sym typeface="Garamond"/>
              </a:rPr>
              <a:t>diated Evolution? or </a:t>
            </a:r>
            <a:r>
              <a:rPr i="0" lang="en-US" sz="1200" u="none" strike="noStrike">
                <a:solidFill>
                  <a:schemeClr val="dk1"/>
                </a:solidFill>
                <a:latin typeface="Garamond"/>
                <a:ea typeface="Garamond"/>
                <a:cs typeface="Garamond"/>
                <a:sym typeface="Garamond"/>
              </a:rPr>
              <a:t>Antibody Dependent enhancement (ADE)? How do we determine that it is actually VME or  ADE and just not waning vaccine efficiency or incomplete immunity?  Would these excess deaths be stopped with widespread prophylactic and early treatment of antivirals?</a:t>
            </a:r>
            <a:endParaRPr>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82" name="Google Shape;68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f171ce34f7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f171ce34f7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aramond"/>
                <a:ea typeface="Garamond"/>
                <a:cs typeface="Garamond"/>
                <a:sym typeface="Garamond"/>
              </a:rPr>
              <a:t>Imperfect vaccination can enhance the transmission of highly virulent pathogens and see such a large rise in deaths relative to cases and deaths and hospitalizations overall. It is the virus adapting to a stressor we put on it and becoming much more dangerous as a result.  The case rate fatality is a function of the virus, but the virus has become a function of the leaky vaccines. </a:t>
            </a:r>
            <a:endParaRPr>
              <a:latin typeface="Garamond"/>
              <a:ea typeface="Garamond"/>
              <a:cs typeface="Garamond"/>
              <a:sym typeface="Garamond"/>
            </a:endParaRPr>
          </a:p>
          <a:p>
            <a:pPr indent="0" lvl="0" marL="0" rtl="0" algn="l">
              <a:lnSpc>
                <a:spcPct val="115000"/>
              </a:lnSpc>
              <a:spcBef>
                <a:spcPts val="0"/>
              </a:spcBef>
              <a:spcAft>
                <a:spcPts val="0"/>
              </a:spcAft>
              <a:buSzPts val="1400"/>
              <a:buNone/>
            </a:pPr>
            <a:r>
              <a:t/>
            </a:r>
            <a:endParaRPr>
              <a:solidFill>
                <a:srgbClr val="222222"/>
              </a:solidFill>
              <a:latin typeface="Garamond"/>
              <a:ea typeface="Garamond"/>
              <a:cs typeface="Garamond"/>
              <a:sym typeface="Garamond"/>
            </a:endParaRPr>
          </a:p>
          <a:p>
            <a:pPr indent="0" lvl="0" marL="0" rtl="0" algn="l">
              <a:lnSpc>
                <a:spcPct val="115000"/>
              </a:lnSpc>
              <a:spcBef>
                <a:spcPts val="1200"/>
              </a:spcBef>
              <a:spcAft>
                <a:spcPts val="0"/>
              </a:spcAft>
              <a:buSzPts val="1400"/>
              <a:buNone/>
            </a:pPr>
            <a:r>
              <a:rPr lang="en-US">
                <a:solidFill>
                  <a:srgbClr val="222222"/>
                </a:solidFill>
                <a:latin typeface="Garamond"/>
                <a:ea typeface="Garamond"/>
                <a:cs typeface="Garamond"/>
                <a:sym typeface="Garamond"/>
              </a:rPr>
              <a:t>Vaccines have become a weapon for the virus, not a defense for the society.</a:t>
            </a:r>
            <a:endParaRPr>
              <a:latin typeface="Garamond"/>
              <a:ea typeface="Garamond"/>
              <a:cs typeface="Garamond"/>
              <a:sym typeface="Garamond"/>
            </a:endParaRPr>
          </a:p>
          <a:p>
            <a:pPr indent="0" lvl="0" marL="0" rtl="0" algn="l">
              <a:lnSpc>
                <a:spcPct val="115000"/>
              </a:lnSpc>
              <a:spcBef>
                <a:spcPts val="1200"/>
              </a:spcBef>
              <a:spcAft>
                <a:spcPts val="0"/>
              </a:spcAft>
              <a:buSzPts val="1400"/>
              <a:buNone/>
            </a:pPr>
            <a:r>
              <a:t/>
            </a:r>
            <a:endParaRPr>
              <a:latin typeface="Garamond"/>
              <a:ea typeface="Garamond"/>
              <a:cs typeface="Garamond"/>
              <a:sym typeface="Garamond"/>
            </a:endParaRPr>
          </a:p>
          <a:p>
            <a:pPr indent="0" lvl="0" marL="0" rtl="0" algn="l">
              <a:lnSpc>
                <a:spcPct val="115000"/>
              </a:lnSpc>
              <a:spcBef>
                <a:spcPts val="1200"/>
              </a:spcBef>
              <a:spcAft>
                <a:spcPts val="0"/>
              </a:spcAft>
              <a:buSzPts val="1400"/>
              <a:buNone/>
            </a:pPr>
            <a:r>
              <a:rPr lang="en-US">
                <a:solidFill>
                  <a:srgbClr val="222222"/>
                </a:solidFill>
                <a:latin typeface="Garamond"/>
                <a:ea typeface="Garamond"/>
                <a:cs typeface="Garamond"/>
                <a:sym typeface="Garamond"/>
              </a:rPr>
              <a:t>If this is happening, we need to know because it would have profound policy implications. it means vaccines should be banned, not mandated. It means boosters are a societal risk accelerator not an attenuator.</a:t>
            </a:r>
            <a:endParaRPr>
              <a:solidFill>
                <a:srgbClr val="222222"/>
              </a:solidFill>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t/>
            </a:r>
            <a:endParaRPr sz="1100">
              <a:solidFill>
                <a:srgbClr val="222222"/>
              </a:solidFill>
              <a:latin typeface="Garamond"/>
              <a:ea typeface="Garamond"/>
              <a:cs typeface="Garamond"/>
              <a:sym typeface="Garamond"/>
            </a:endParaRPr>
          </a:p>
        </p:txBody>
      </p:sp>
      <p:sp>
        <p:nvSpPr>
          <p:cNvPr id="691" name="Google Shape;691;gf171ce34f7_0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021f63d28e_0_7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021f63d28e_0_7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Font typeface="Garamond"/>
              <a:buChar char="●"/>
            </a:pPr>
            <a:r>
              <a:rPr lang="en-US">
                <a:latin typeface="Garamond"/>
                <a:ea typeface="Garamond"/>
                <a:cs typeface="Garamond"/>
                <a:sym typeface="Garamond"/>
              </a:rPr>
              <a:t>In Oklahoma, the neglect and abuse report indicates a minimum of 40 children died from abuse and neglect in 2019: </a:t>
            </a:r>
            <a:r>
              <a:rPr lang="en-US" u="sng">
                <a:latin typeface="Garamond"/>
                <a:ea typeface="Garamond"/>
                <a:cs typeface="Garamond"/>
                <a:sym typeface="Garamond"/>
                <a:hlinkClick r:id="rId2"/>
              </a:rPr>
              <a:t>http://www.okdhs.org/OKDHS%20Publication%20Library/S19040.pdf</a:t>
            </a:r>
            <a:r>
              <a:rPr lang="en-US">
                <a:latin typeface="Garamond"/>
                <a:ea typeface="Garamond"/>
                <a:cs typeface="Garamond"/>
                <a:sym typeface="Garamond"/>
              </a:rPr>
              <a:t>. The State of Oklahoma has roughly 475,000 children ages 0-17 which would result in a prediction/estimation of 10 covid child deaths using CDC data. </a:t>
            </a:r>
            <a:endParaRPr>
              <a:latin typeface="Garamond"/>
              <a:ea typeface="Garamond"/>
              <a:cs typeface="Garamond"/>
              <a:sym typeface="Garamond"/>
            </a:endParaRPr>
          </a:p>
          <a:p>
            <a:pPr indent="-304800" lvl="0" marL="457200" rtl="0" algn="l">
              <a:spcBef>
                <a:spcPts val="0"/>
              </a:spcBef>
              <a:spcAft>
                <a:spcPts val="0"/>
              </a:spcAft>
              <a:buClr>
                <a:schemeClr val="dk1"/>
              </a:buClr>
              <a:buSzPts val="1200"/>
              <a:buFont typeface="Garamond"/>
              <a:buChar char="●"/>
            </a:pPr>
            <a:r>
              <a:rPr lang="en-US">
                <a:latin typeface="Garamond"/>
                <a:ea typeface="Garamond"/>
                <a:cs typeface="Garamond"/>
                <a:sym typeface="Garamond"/>
              </a:rPr>
              <a:t>Physicians with informed consent -- Compared the infection-fatality rate (IFR) of C19 with the 1918 Influenza outbreak and show that the 1918 flu had an IFR (chance of dying if infected) about 6 times greater than C19.</a:t>
            </a:r>
            <a:endParaRPr>
              <a:latin typeface="Garamond"/>
              <a:ea typeface="Garamond"/>
              <a:cs typeface="Garamond"/>
              <a:sym typeface="Garamond"/>
            </a:endParaRPr>
          </a:p>
          <a:p>
            <a:pPr indent="-304800" lvl="0" marL="457200" rtl="0" algn="l">
              <a:lnSpc>
                <a:spcPct val="115000"/>
              </a:lnSpc>
              <a:spcBef>
                <a:spcPts val="0"/>
              </a:spcBef>
              <a:spcAft>
                <a:spcPts val="0"/>
              </a:spcAft>
              <a:buClr>
                <a:schemeClr val="dk1"/>
              </a:buClr>
              <a:buSzPts val="1200"/>
              <a:buChar char="●"/>
            </a:pPr>
            <a:r>
              <a:rPr b="1" lang="en-US">
                <a:latin typeface="Garamond"/>
                <a:ea typeface="Garamond"/>
                <a:cs typeface="Garamond"/>
                <a:sym typeface="Garamond"/>
              </a:rPr>
              <a:t>“Covid death” counts are artificially inflated.</a:t>
            </a:r>
            <a:r>
              <a:rPr lang="en-US">
                <a:latin typeface="Garamond"/>
                <a:ea typeface="Garamond"/>
                <a:cs typeface="Garamond"/>
                <a:sym typeface="Garamond"/>
              </a:rPr>
              <a:t> In some countries around the globe a “Covid death” can be defined as  a </a:t>
            </a:r>
            <a:r>
              <a:rPr i="1" lang="en-US">
                <a:latin typeface="Garamond"/>
                <a:ea typeface="Garamond"/>
                <a:cs typeface="Garamond"/>
                <a:sym typeface="Garamond"/>
              </a:rPr>
              <a:t>“death </a:t>
            </a:r>
            <a:r>
              <a:rPr b="1" i="1" lang="en-US">
                <a:latin typeface="Garamond"/>
                <a:ea typeface="Garamond"/>
                <a:cs typeface="Garamond"/>
                <a:sym typeface="Garamond"/>
              </a:rPr>
              <a:t>by any cause</a:t>
            </a:r>
            <a:r>
              <a:rPr i="1" lang="en-US">
                <a:latin typeface="Garamond"/>
                <a:ea typeface="Garamond"/>
                <a:cs typeface="Garamond"/>
                <a:sym typeface="Garamond"/>
              </a:rPr>
              <a:t> within 28/30/60 days of a positive PCR test”</a:t>
            </a:r>
            <a:r>
              <a:rPr lang="en-US">
                <a:latin typeface="Garamond"/>
                <a:ea typeface="Garamond"/>
                <a:cs typeface="Garamond"/>
                <a:sym typeface="Garamond"/>
              </a:rPr>
              <a:t>.</a:t>
            </a:r>
            <a:endParaRPr>
              <a:latin typeface="Garamond"/>
              <a:ea typeface="Garamond"/>
              <a:cs typeface="Garamond"/>
              <a:sym typeface="Garamond"/>
            </a:endParaRPr>
          </a:p>
          <a:p>
            <a:pPr indent="0" lvl="0" marL="457200" rtl="0" algn="l">
              <a:lnSpc>
                <a:spcPct val="115000"/>
              </a:lnSpc>
              <a:spcBef>
                <a:spcPts val="0"/>
              </a:spcBef>
              <a:spcAft>
                <a:spcPts val="0"/>
              </a:spcAft>
              <a:buClr>
                <a:schemeClr val="dk1"/>
              </a:buClr>
              <a:buSzPts val="1400"/>
              <a:buFont typeface="Arial"/>
              <a:buNone/>
            </a:pPr>
            <a:r>
              <a:rPr lang="en-US">
                <a:latin typeface="Garamond"/>
                <a:ea typeface="Garamond"/>
                <a:cs typeface="Garamond"/>
                <a:sym typeface="Garamond"/>
              </a:rPr>
              <a:t>Healthcare officials from Italy, Germany, the UK, US, Northern Ireland and others </a:t>
            </a:r>
            <a:r>
              <a:rPr b="1" lang="en-US" u="sng">
                <a:latin typeface="Garamond"/>
                <a:ea typeface="Garamond"/>
                <a:cs typeface="Garamond"/>
                <a:sym typeface="Garamond"/>
                <a:hlinkClick r:id="rId3"/>
              </a:rPr>
              <a:t>have all admitted to this practice</a:t>
            </a:r>
            <a:r>
              <a:rPr lang="en-US">
                <a:latin typeface="Garamond"/>
                <a:ea typeface="Garamond"/>
                <a:cs typeface="Garamond"/>
                <a:sym typeface="Garamond"/>
              </a:rPr>
              <a:t>:</a:t>
            </a:r>
            <a:endParaRPr>
              <a:latin typeface="Garamond"/>
              <a:ea typeface="Garamond"/>
              <a:cs typeface="Garamond"/>
              <a:sym typeface="Garamond"/>
            </a:endParaRPr>
          </a:p>
          <a:p>
            <a:pPr indent="-304800" lvl="0" marL="457200" rtl="0" algn="l">
              <a:spcBef>
                <a:spcPts val="0"/>
              </a:spcBef>
              <a:spcAft>
                <a:spcPts val="0"/>
              </a:spcAft>
              <a:buClr>
                <a:schemeClr val="dk1"/>
              </a:buClr>
              <a:buSzPts val="1200"/>
              <a:buFont typeface="Garamond"/>
              <a:buChar char="●"/>
            </a:pPr>
            <a:r>
              <a:rPr lang="en-US">
                <a:latin typeface="Garamond"/>
                <a:ea typeface="Garamond"/>
                <a:cs typeface="Garamond"/>
                <a:sym typeface="Garamond"/>
              </a:rPr>
              <a:t>Why do we continue to require young people to bear the burden of controlling a disease from which they face little to no risk? According to our own CDC database, there is a 99.95% chance of survival for people below the age of 50, and a 99.998% chance of survival for people below the age of 18. </a:t>
            </a:r>
            <a:r>
              <a:rPr lang="en-US" u="sng">
                <a:solidFill>
                  <a:schemeClr val="hlink"/>
                </a:solidFill>
                <a:latin typeface="Garamond"/>
                <a:ea typeface="Garamond"/>
                <a:cs typeface="Garamond"/>
                <a:sym typeface="Garamond"/>
                <a:hlinkClick r:id="rId4"/>
              </a:rPr>
              <a:t>Source</a:t>
            </a:r>
            <a:endParaRPr>
              <a:latin typeface="Garamond"/>
              <a:ea typeface="Garamond"/>
              <a:cs typeface="Garamond"/>
              <a:sym typeface="Garamond"/>
            </a:endParaRPr>
          </a:p>
          <a:p>
            <a:pPr indent="0" lvl="0" marL="0" rtl="0" algn="l">
              <a:spcBef>
                <a:spcPts val="0"/>
              </a:spcBef>
              <a:spcAft>
                <a:spcPts val="0"/>
              </a:spcAft>
              <a:buNone/>
            </a:pPr>
            <a:r>
              <a:t/>
            </a:r>
            <a:endParaRPr/>
          </a:p>
        </p:txBody>
      </p:sp>
      <p:sp>
        <p:nvSpPr>
          <p:cNvPr id="108" name="Google Shape;108;g1021f63d28e_0_7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5" name="Google Shape;705;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f1c2fb7ad1_2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gf1c2fb7ad1_2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2" name="Google Shape;712;gf1c2fb7ad1_2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9" name="Google Shape;719;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f6e9a6968c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f6e9a6968c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Font typeface="Garamond"/>
              <a:buAutoNum type="arabicPeriod"/>
            </a:pPr>
            <a:r>
              <a:rPr lang="en-US">
                <a:latin typeface="Garamond"/>
                <a:ea typeface="Garamond"/>
                <a:cs typeface="Garamond"/>
                <a:sym typeface="Garamond"/>
              </a:rPr>
              <a:t>All US Congress, Staff, House and Senate members are exempt from the Covid-19 Vaccines as they are Legislative Branch members and not Executive which includes about 4 million Americans. </a:t>
            </a:r>
            <a:endParaRPr>
              <a:latin typeface="Garamond"/>
              <a:ea typeface="Garamond"/>
              <a:cs typeface="Garamond"/>
              <a:sym typeface="Garamond"/>
            </a:endParaRPr>
          </a:p>
          <a:p>
            <a:pPr indent="-317500" lvl="1" marL="914400" rtl="0" algn="l">
              <a:lnSpc>
                <a:spcPct val="100000"/>
              </a:lnSpc>
              <a:spcBef>
                <a:spcPts val="0"/>
              </a:spcBef>
              <a:spcAft>
                <a:spcPts val="0"/>
              </a:spcAft>
              <a:buSzPts val="1400"/>
              <a:buFont typeface="Garamond"/>
              <a:buChar char="○"/>
            </a:pPr>
            <a:r>
              <a:rPr lang="en-US">
                <a:latin typeface="Garamond"/>
                <a:ea typeface="Garamond"/>
                <a:cs typeface="Garamond"/>
                <a:sym typeface="Garamond"/>
              </a:rPr>
              <a:t>Link to Executive Order </a:t>
            </a:r>
            <a:r>
              <a:rPr lang="en-US" u="sng">
                <a:solidFill>
                  <a:schemeClr val="hlink"/>
                </a:solidFill>
                <a:latin typeface="Garamond"/>
                <a:ea typeface="Garamond"/>
                <a:cs typeface="Garamond"/>
                <a:sym typeface="Garamond"/>
                <a:hlinkClick r:id="rId2"/>
              </a:rPr>
              <a:t>Here</a:t>
            </a:r>
            <a:endParaRPr>
              <a:latin typeface="Garamond"/>
              <a:ea typeface="Garamond"/>
              <a:cs typeface="Garamond"/>
              <a:sym typeface="Garamond"/>
            </a:endParaRPr>
          </a:p>
          <a:p>
            <a:pPr indent="-317500" lvl="0" marL="457200" rtl="0" algn="l">
              <a:lnSpc>
                <a:spcPct val="100000"/>
              </a:lnSpc>
              <a:spcBef>
                <a:spcPts val="0"/>
              </a:spcBef>
              <a:spcAft>
                <a:spcPts val="0"/>
              </a:spcAft>
              <a:buSzPts val="1400"/>
              <a:buFont typeface="Garamond"/>
              <a:buAutoNum type="arabicPeriod"/>
            </a:pPr>
            <a:r>
              <a:rPr lang="en-US">
                <a:latin typeface="Garamond"/>
                <a:ea typeface="Garamond"/>
                <a:cs typeface="Garamond"/>
                <a:sym typeface="Garamond"/>
              </a:rPr>
              <a:t>USPS Employees are exempt as they (Fall under the OSH (Occupational Safety, and Health Act). </a:t>
            </a:r>
            <a:endParaRPr>
              <a:latin typeface="Garamond"/>
              <a:ea typeface="Garamond"/>
              <a:cs typeface="Garamond"/>
              <a:sym typeface="Garamond"/>
            </a:endParaRPr>
          </a:p>
          <a:p>
            <a:pPr indent="-317500" lvl="0" marL="457200" rtl="0" algn="l">
              <a:lnSpc>
                <a:spcPct val="100000"/>
              </a:lnSpc>
              <a:spcBef>
                <a:spcPts val="0"/>
              </a:spcBef>
              <a:spcAft>
                <a:spcPts val="0"/>
              </a:spcAft>
              <a:buSzPts val="1400"/>
              <a:buFont typeface="Garamond"/>
              <a:buAutoNum type="arabicPeriod"/>
            </a:pPr>
            <a:r>
              <a:rPr lang="en-US">
                <a:latin typeface="Garamond"/>
                <a:ea typeface="Garamond"/>
                <a:cs typeface="Garamond"/>
                <a:sym typeface="Garamond"/>
              </a:rPr>
              <a:t>The executive order applies to employment status, not citizen status so individuals entering the U.S. are not required to be vaccinated. </a:t>
            </a:r>
            <a:endParaRPr>
              <a:latin typeface="Garamond"/>
              <a:ea typeface="Garamond"/>
              <a:cs typeface="Garamond"/>
              <a:sym typeface="Garamond"/>
            </a:endParaRPr>
          </a:p>
        </p:txBody>
      </p:sp>
      <p:sp>
        <p:nvSpPr>
          <p:cNvPr id="726" name="Google Shape;726;gf6e9a6968c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ctr">
              <a:lnSpc>
                <a:spcPct val="120000"/>
              </a:lnSpc>
              <a:spcBef>
                <a:spcPts val="0"/>
              </a:spcBef>
              <a:spcAft>
                <a:spcPts val="0"/>
              </a:spcAft>
              <a:buClr>
                <a:schemeClr val="dk1"/>
              </a:buClr>
              <a:buSzPts val="1900"/>
              <a:buChar char="•"/>
            </a:pPr>
            <a:r>
              <a:rPr lang="en-US" sz="1900">
                <a:latin typeface="Twentieth Century"/>
                <a:ea typeface="Twentieth Century"/>
                <a:cs typeface="Twentieth Century"/>
                <a:sym typeface="Twentieth Century"/>
              </a:rPr>
              <a:t>References Not In Presentation Are Available Upon Request (Information Overload). </a:t>
            </a:r>
            <a:endParaRPr sz="2300">
              <a:latin typeface="Twentieth Century"/>
              <a:ea typeface="Twentieth Century"/>
              <a:cs typeface="Twentieth Century"/>
              <a:sym typeface="Twentieth Century"/>
            </a:endParaRPr>
          </a:p>
          <a:p>
            <a:pPr indent="0" lvl="0" marL="228600" rtl="0" algn="l">
              <a:lnSpc>
                <a:spcPct val="120000"/>
              </a:lnSpc>
              <a:spcBef>
                <a:spcPts val="1000"/>
              </a:spcBef>
              <a:spcAft>
                <a:spcPts val="0"/>
              </a:spcAft>
              <a:buSzPts val="1400"/>
              <a:buNone/>
            </a:pPr>
            <a:r>
              <a:t/>
            </a:r>
            <a:endParaRPr/>
          </a:p>
        </p:txBody>
      </p:sp>
      <p:sp>
        <p:nvSpPr>
          <p:cNvPr id="734" name="Google Shape;73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fc54f7d588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fc54f7d588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fc54f7d588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fa1ce33eb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cfa1ce33eb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cfa1ce33eb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5" name="Google Shape;15;p2"/>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 name="Google Shape;16;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p11"/>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51" name="Google Shape;51;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pic>
        <p:nvPicPr>
          <p:cNvPr descr="Droplets-HD-Content-R1d.png" id="55" name="Google Shape;55;p1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6" name="Google Shape;56;p13"/>
          <p:cNvSpPr txBox="1"/>
          <p:nvPr>
            <p:ph type="title"/>
          </p:nvPr>
        </p:nvSpPr>
        <p:spPr>
          <a:xfrm>
            <a:off x="913775" y="618517"/>
            <a:ext cx="10364400" cy="15963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 name="Google Shape;57;p13"/>
          <p:cNvSpPr txBox="1"/>
          <p:nvPr>
            <p:ph idx="1" type="body"/>
          </p:nvPr>
        </p:nvSpPr>
        <p:spPr>
          <a:xfrm>
            <a:off x="913774" y="2367092"/>
            <a:ext cx="10363800" cy="3424200"/>
          </a:xfrm>
          <a:prstGeom prst="rect">
            <a:avLst/>
          </a:prstGeom>
          <a:noFill/>
          <a:ln>
            <a:noFill/>
          </a:ln>
        </p:spPr>
        <p:txBody>
          <a:bodyPr anchorCtr="0" anchor="t" bIns="45700" lIns="91425" spcFirstLastPara="1" rIns="91425" wrap="square" tIns="45700">
            <a:normAutofit/>
          </a:bodyPr>
          <a:lstStyle>
            <a:lvl1pPr indent="-342900" lvl="0" marL="457200" rtl="0" algn="l">
              <a:lnSpc>
                <a:spcPct val="120000"/>
              </a:lnSpc>
              <a:spcBef>
                <a:spcPts val="1000"/>
              </a:spcBef>
              <a:spcAft>
                <a:spcPts val="0"/>
              </a:spcAft>
              <a:buSzPts val="1800"/>
              <a:buChar char="•"/>
              <a:defRPr/>
            </a:lvl1pPr>
            <a:lvl2pPr indent="-342900" lvl="1" marL="914400" rtl="0" algn="l">
              <a:lnSpc>
                <a:spcPct val="120000"/>
              </a:lnSpc>
              <a:spcBef>
                <a:spcPts val="500"/>
              </a:spcBef>
              <a:spcAft>
                <a:spcPts val="0"/>
              </a:spcAft>
              <a:buSzPts val="1800"/>
              <a:buChar char="•"/>
              <a:defRPr/>
            </a:lvl2pPr>
            <a:lvl3pPr indent="-342900" lvl="2" marL="1371600" rtl="0" algn="l">
              <a:lnSpc>
                <a:spcPct val="120000"/>
              </a:lnSpc>
              <a:spcBef>
                <a:spcPts val="500"/>
              </a:spcBef>
              <a:spcAft>
                <a:spcPts val="0"/>
              </a:spcAft>
              <a:buSzPts val="1800"/>
              <a:buChar char="•"/>
              <a:defRPr/>
            </a:lvl3pPr>
            <a:lvl4pPr indent="-342900" lvl="3" marL="1828800" rtl="0" algn="l">
              <a:lnSpc>
                <a:spcPct val="120000"/>
              </a:lnSpc>
              <a:spcBef>
                <a:spcPts val="500"/>
              </a:spcBef>
              <a:spcAft>
                <a:spcPts val="0"/>
              </a:spcAft>
              <a:buSzPts val="1800"/>
              <a:buChar char="•"/>
              <a:defRPr/>
            </a:lvl4pPr>
            <a:lvl5pPr indent="-342900" lvl="4" marL="2286000" rtl="0" algn="l">
              <a:lnSpc>
                <a:spcPct val="120000"/>
              </a:lnSpc>
              <a:spcBef>
                <a:spcPts val="500"/>
              </a:spcBef>
              <a:spcAft>
                <a:spcPts val="0"/>
              </a:spcAft>
              <a:buSzPts val="1800"/>
              <a:buChar char="•"/>
              <a:defRPr/>
            </a:lvl5pPr>
            <a:lvl6pPr indent="-342900" lvl="5" marL="2743200" rtl="0" algn="l">
              <a:lnSpc>
                <a:spcPct val="120000"/>
              </a:lnSpc>
              <a:spcBef>
                <a:spcPts val="500"/>
              </a:spcBef>
              <a:spcAft>
                <a:spcPts val="0"/>
              </a:spcAft>
              <a:buSzPts val="1800"/>
              <a:buChar char="•"/>
              <a:defRPr/>
            </a:lvl6pPr>
            <a:lvl7pPr indent="-342900" lvl="6" marL="3200400" rtl="0" algn="l">
              <a:lnSpc>
                <a:spcPct val="120000"/>
              </a:lnSpc>
              <a:spcBef>
                <a:spcPts val="500"/>
              </a:spcBef>
              <a:spcAft>
                <a:spcPts val="0"/>
              </a:spcAft>
              <a:buSzPts val="1800"/>
              <a:buChar char="•"/>
              <a:defRPr/>
            </a:lvl7pPr>
            <a:lvl8pPr indent="-342900" lvl="7" marL="3657600" rtl="0" algn="l">
              <a:lnSpc>
                <a:spcPct val="120000"/>
              </a:lnSpc>
              <a:spcBef>
                <a:spcPts val="500"/>
              </a:spcBef>
              <a:spcAft>
                <a:spcPts val="0"/>
              </a:spcAft>
              <a:buSzPts val="1800"/>
              <a:buChar char="•"/>
              <a:defRPr/>
            </a:lvl8pPr>
            <a:lvl9pPr indent="-342900" lvl="8" marL="4114800" rtl="0" algn="l">
              <a:lnSpc>
                <a:spcPct val="120000"/>
              </a:lnSpc>
              <a:spcBef>
                <a:spcPts val="500"/>
              </a:spcBef>
              <a:spcAft>
                <a:spcPts val="0"/>
              </a:spcAft>
              <a:buSzPts val="1800"/>
              <a:buChar char="•"/>
              <a:defRPr/>
            </a:lvl9pPr>
          </a:lstStyle>
          <a:p/>
        </p:txBody>
      </p:sp>
      <p:sp>
        <p:nvSpPr>
          <p:cNvPr id="58" name="Google Shape;58;p13"/>
          <p:cNvSpPr txBox="1"/>
          <p:nvPr>
            <p:ph idx="10" type="dt"/>
          </p:nvPr>
        </p:nvSpPr>
        <p:spPr>
          <a:xfrm>
            <a:off x="7678737" y="5883275"/>
            <a:ext cx="2743200" cy="3651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 name="Google Shape;59;p13"/>
          <p:cNvSpPr txBox="1"/>
          <p:nvPr>
            <p:ph idx="11" type="ftr"/>
          </p:nvPr>
        </p:nvSpPr>
        <p:spPr>
          <a:xfrm>
            <a:off x="913774" y="5883275"/>
            <a:ext cx="6672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 name="Google Shape;60;p13"/>
          <p:cNvSpPr txBox="1"/>
          <p:nvPr>
            <p:ph idx="12" type="sldNum"/>
          </p:nvPr>
        </p:nvSpPr>
        <p:spPr>
          <a:xfrm>
            <a:off x="10514011" y="5883275"/>
            <a:ext cx="764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p4"/>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23" name="Google Shape;23;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6" name="Google Shape;26;p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7" name="Google Shape;27;p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8" name="Google Shape;28;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31" name="Google Shape;31;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4" name="Google Shape;34;p7"/>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5" name="Google Shape;35;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8" name="Google Shape;38;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6096000" y="33"/>
            <a:ext cx="6096000" cy="6858000"/>
          </a:xfrm>
          <a:prstGeom prst="rect">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42" name="Google Shape;42;p9"/>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3" name="Google Shape;43;p9"/>
          <p:cNvSpPr txBox="1"/>
          <p:nvPr>
            <p:ph idx="2" type="body"/>
          </p:nvPr>
        </p:nvSpPr>
        <p:spPr>
          <a:xfrm>
            <a:off x="6586000" y="965600"/>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Clr>
                <a:schemeClr val="dk1"/>
              </a:buClr>
              <a:buSzPts val="2400"/>
              <a:buChar char="●"/>
              <a:defRPr>
                <a:solidFill>
                  <a:schemeClr val="dk1"/>
                </a:solidFill>
              </a:defRPr>
            </a:lvl1pPr>
            <a:lvl2pPr indent="-349250" lvl="1" marL="914400">
              <a:spcBef>
                <a:spcPts val="0"/>
              </a:spcBef>
              <a:spcAft>
                <a:spcPts val="0"/>
              </a:spcAft>
              <a:buClr>
                <a:schemeClr val="dk1"/>
              </a:buClr>
              <a:buSzPts val="1900"/>
              <a:buChar char="○"/>
              <a:defRPr>
                <a:solidFill>
                  <a:schemeClr val="dk1"/>
                </a:solidFill>
              </a:defRPr>
            </a:lvl2pPr>
            <a:lvl3pPr indent="-349250" lvl="2" marL="1371600">
              <a:spcBef>
                <a:spcPts val="0"/>
              </a:spcBef>
              <a:spcAft>
                <a:spcPts val="0"/>
              </a:spcAft>
              <a:buClr>
                <a:schemeClr val="dk1"/>
              </a:buClr>
              <a:buSzPts val="1900"/>
              <a:buChar char="■"/>
              <a:defRPr>
                <a:solidFill>
                  <a:schemeClr val="dk1"/>
                </a:solidFill>
              </a:defRPr>
            </a:lvl3pPr>
            <a:lvl4pPr indent="-349250" lvl="3" marL="1828800">
              <a:spcBef>
                <a:spcPts val="0"/>
              </a:spcBef>
              <a:spcAft>
                <a:spcPts val="0"/>
              </a:spcAft>
              <a:buClr>
                <a:schemeClr val="dk1"/>
              </a:buClr>
              <a:buSzPts val="1900"/>
              <a:buChar char="●"/>
              <a:defRPr>
                <a:solidFill>
                  <a:schemeClr val="dk1"/>
                </a:solidFill>
              </a:defRPr>
            </a:lvl4pPr>
            <a:lvl5pPr indent="-349250" lvl="4" marL="2286000">
              <a:spcBef>
                <a:spcPts val="0"/>
              </a:spcBef>
              <a:spcAft>
                <a:spcPts val="0"/>
              </a:spcAft>
              <a:buClr>
                <a:schemeClr val="dk1"/>
              </a:buClr>
              <a:buSzPts val="1900"/>
              <a:buChar char="○"/>
              <a:defRPr>
                <a:solidFill>
                  <a:schemeClr val="dk1"/>
                </a:solidFill>
              </a:defRPr>
            </a:lvl5pPr>
            <a:lvl6pPr indent="-349250" lvl="5" marL="2743200">
              <a:spcBef>
                <a:spcPts val="0"/>
              </a:spcBef>
              <a:spcAft>
                <a:spcPts val="0"/>
              </a:spcAft>
              <a:buClr>
                <a:schemeClr val="dk1"/>
              </a:buClr>
              <a:buSzPts val="1900"/>
              <a:buChar char="■"/>
              <a:defRPr>
                <a:solidFill>
                  <a:schemeClr val="dk1"/>
                </a:solidFill>
              </a:defRPr>
            </a:lvl6pPr>
            <a:lvl7pPr indent="-349250" lvl="6" marL="3200400">
              <a:spcBef>
                <a:spcPts val="0"/>
              </a:spcBef>
              <a:spcAft>
                <a:spcPts val="0"/>
              </a:spcAft>
              <a:buClr>
                <a:schemeClr val="dk1"/>
              </a:buClr>
              <a:buSzPts val="1900"/>
              <a:buChar char="●"/>
              <a:defRPr>
                <a:solidFill>
                  <a:schemeClr val="dk1"/>
                </a:solidFill>
              </a:defRPr>
            </a:lvl7pPr>
            <a:lvl8pPr indent="-349250" lvl="7" marL="3657600">
              <a:spcBef>
                <a:spcPts val="0"/>
              </a:spcBef>
              <a:spcAft>
                <a:spcPts val="0"/>
              </a:spcAft>
              <a:buClr>
                <a:schemeClr val="dk1"/>
              </a:buClr>
              <a:buSzPts val="1900"/>
              <a:buChar char="○"/>
              <a:defRPr>
                <a:solidFill>
                  <a:schemeClr val="dk1"/>
                </a:solidFill>
              </a:defRPr>
            </a:lvl8pPr>
            <a:lvl9pPr indent="-349250" lvl="8" marL="4114800">
              <a:spcBef>
                <a:spcPts val="0"/>
              </a:spcBef>
              <a:spcAft>
                <a:spcPts val="0"/>
              </a:spcAft>
              <a:buClr>
                <a:schemeClr val="dk1"/>
              </a:buClr>
              <a:buSzPts val="1900"/>
              <a:buChar char="■"/>
              <a:defRPr>
                <a:solidFill>
                  <a:schemeClr val="dk1"/>
                </a:solidFill>
              </a:defRPr>
            </a:lvl9pPr>
          </a:lstStyle>
          <a:p/>
        </p:txBody>
      </p:sp>
      <p:sp>
        <p:nvSpPr>
          <p:cNvPr id="44" name="Google Shape;44;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47" name="Google Shape;47;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1" name="Google Shape;11;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lt2"/>
              </a:buClr>
              <a:buSzPts val="2400"/>
              <a:buChar char="●"/>
              <a:defRPr sz="2400">
                <a:solidFill>
                  <a:schemeClr val="lt2"/>
                </a:solidFill>
              </a:defRPr>
            </a:lvl1pPr>
            <a:lvl2pPr indent="-349250" lvl="1" marL="914400">
              <a:lnSpc>
                <a:spcPct val="115000"/>
              </a:lnSpc>
              <a:spcBef>
                <a:spcPts val="0"/>
              </a:spcBef>
              <a:spcAft>
                <a:spcPts val="0"/>
              </a:spcAft>
              <a:buClr>
                <a:schemeClr val="lt2"/>
              </a:buClr>
              <a:buSzPts val="1900"/>
              <a:buChar char="○"/>
              <a:defRPr sz="1900">
                <a:solidFill>
                  <a:schemeClr val="lt2"/>
                </a:solidFill>
              </a:defRPr>
            </a:lvl2pPr>
            <a:lvl3pPr indent="-349250" lvl="2" marL="1371600">
              <a:lnSpc>
                <a:spcPct val="115000"/>
              </a:lnSpc>
              <a:spcBef>
                <a:spcPts val="0"/>
              </a:spcBef>
              <a:spcAft>
                <a:spcPts val="0"/>
              </a:spcAft>
              <a:buClr>
                <a:schemeClr val="lt2"/>
              </a:buClr>
              <a:buSzPts val="1900"/>
              <a:buChar char="■"/>
              <a:defRPr sz="1900">
                <a:solidFill>
                  <a:schemeClr val="lt2"/>
                </a:solidFill>
              </a:defRPr>
            </a:lvl3pPr>
            <a:lvl4pPr indent="-349250" lvl="3" marL="1828800">
              <a:lnSpc>
                <a:spcPct val="115000"/>
              </a:lnSpc>
              <a:spcBef>
                <a:spcPts val="0"/>
              </a:spcBef>
              <a:spcAft>
                <a:spcPts val="0"/>
              </a:spcAft>
              <a:buClr>
                <a:schemeClr val="lt2"/>
              </a:buClr>
              <a:buSzPts val="1900"/>
              <a:buChar char="●"/>
              <a:defRPr sz="1900">
                <a:solidFill>
                  <a:schemeClr val="lt2"/>
                </a:solidFill>
              </a:defRPr>
            </a:lvl4pPr>
            <a:lvl5pPr indent="-349250" lvl="4" marL="2286000">
              <a:lnSpc>
                <a:spcPct val="115000"/>
              </a:lnSpc>
              <a:spcBef>
                <a:spcPts val="0"/>
              </a:spcBef>
              <a:spcAft>
                <a:spcPts val="0"/>
              </a:spcAft>
              <a:buClr>
                <a:schemeClr val="lt2"/>
              </a:buClr>
              <a:buSzPts val="1900"/>
              <a:buChar char="○"/>
              <a:defRPr sz="1900">
                <a:solidFill>
                  <a:schemeClr val="lt2"/>
                </a:solidFill>
              </a:defRPr>
            </a:lvl5pPr>
            <a:lvl6pPr indent="-349250" lvl="5" marL="2743200">
              <a:lnSpc>
                <a:spcPct val="115000"/>
              </a:lnSpc>
              <a:spcBef>
                <a:spcPts val="0"/>
              </a:spcBef>
              <a:spcAft>
                <a:spcPts val="0"/>
              </a:spcAft>
              <a:buClr>
                <a:schemeClr val="lt2"/>
              </a:buClr>
              <a:buSzPts val="1900"/>
              <a:buChar char="■"/>
              <a:defRPr sz="1900">
                <a:solidFill>
                  <a:schemeClr val="lt2"/>
                </a:solidFill>
              </a:defRPr>
            </a:lvl6pPr>
            <a:lvl7pPr indent="-349250" lvl="6" marL="3200400">
              <a:lnSpc>
                <a:spcPct val="115000"/>
              </a:lnSpc>
              <a:spcBef>
                <a:spcPts val="0"/>
              </a:spcBef>
              <a:spcAft>
                <a:spcPts val="0"/>
              </a:spcAft>
              <a:buClr>
                <a:schemeClr val="lt2"/>
              </a:buClr>
              <a:buSzPts val="1900"/>
              <a:buChar char="●"/>
              <a:defRPr sz="1900">
                <a:solidFill>
                  <a:schemeClr val="lt2"/>
                </a:solidFill>
              </a:defRPr>
            </a:lvl7pPr>
            <a:lvl8pPr indent="-349250" lvl="7" marL="3657600">
              <a:lnSpc>
                <a:spcPct val="115000"/>
              </a:lnSpc>
              <a:spcBef>
                <a:spcPts val="0"/>
              </a:spcBef>
              <a:spcAft>
                <a:spcPts val="0"/>
              </a:spcAft>
              <a:buClr>
                <a:schemeClr val="lt2"/>
              </a:buClr>
              <a:buSzPts val="1900"/>
              <a:buChar char="○"/>
              <a:defRPr sz="1900">
                <a:solidFill>
                  <a:schemeClr val="lt2"/>
                </a:solidFill>
              </a:defRPr>
            </a:lvl8pPr>
            <a:lvl9pPr indent="-349250" lvl="8" marL="4114800">
              <a:lnSpc>
                <a:spcPct val="115000"/>
              </a:lnSpc>
              <a:spcBef>
                <a:spcPts val="0"/>
              </a:spcBef>
              <a:spcAft>
                <a:spcPts val="0"/>
              </a:spcAft>
              <a:buClr>
                <a:schemeClr val="lt2"/>
              </a:buClr>
              <a:buSzPts val="1900"/>
              <a:buChar char="■"/>
              <a:defRPr sz="1900">
                <a:solidFill>
                  <a:schemeClr val="lt2"/>
                </a:solidFill>
              </a:defRPr>
            </a:lvl9pPr>
          </a:lstStyle>
          <a:p/>
        </p:txBody>
      </p:sp>
      <p:sp>
        <p:nvSpPr>
          <p:cNvPr id="12" name="Google Shape;12;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lt2"/>
                </a:solidFill>
              </a:defRPr>
            </a:lvl1pPr>
            <a:lvl2pPr lvl="1" algn="r">
              <a:buNone/>
              <a:defRPr sz="1300">
                <a:solidFill>
                  <a:schemeClr val="lt2"/>
                </a:solidFill>
              </a:defRPr>
            </a:lvl2pPr>
            <a:lvl3pPr lvl="2" algn="r">
              <a:buNone/>
              <a:defRPr sz="1300">
                <a:solidFill>
                  <a:schemeClr val="lt2"/>
                </a:solidFill>
              </a:defRPr>
            </a:lvl3pPr>
            <a:lvl4pPr lvl="3" algn="r">
              <a:buNone/>
              <a:defRPr sz="1300">
                <a:solidFill>
                  <a:schemeClr val="lt2"/>
                </a:solidFill>
              </a:defRPr>
            </a:lvl4pPr>
            <a:lvl5pPr lvl="4" algn="r">
              <a:buNone/>
              <a:defRPr sz="1300">
                <a:solidFill>
                  <a:schemeClr val="lt2"/>
                </a:solidFill>
              </a:defRPr>
            </a:lvl5pPr>
            <a:lvl6pPr lvl="5" algn="r">
              <a:buNone/>
              <a:defRPr sz="1300">
                <a:solidFill>
                  <a:schemeClr val="lt2"/>
                </a:solidFill>
              </a:defRPr>
            </a:lvl6pPr>
            <a:lvl7pPr lvl="6" algn="r">
              <a:buNone/>
              <a:defRPr sz="1300">
                <a:solidFill>
                  <a:schemeClr val="lt2"/>
                </a:solidFill>
              </a:defRPr>
            </a:lvl7pPr>
            <a:lvl8pPr lvl="7" algn="r">
              <a:buNone/>
              <a:defRPr sz="1300">
                <a:solidFill>
                  <a:schemeClr val="lt2"/>
                </a:solidFill>
              </a:defRPr>
            </a:lvl8pPr>
            <a:lvl9pPr lvl="8" algn="r">
              <a:buNone/>
              <a:defRPr sz="1300">
                <a:solidFill>
                  <a:schemeClr val="lt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hyperlink" Target="https://igniteliberty.net/pineapples-on-mars-introductio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hyperlink" Target="https://www.cdc.gov/nchs/data/nvss/vsrg/vsrg03-508.pdf" TargetMode="External"/><Relationship Id="rId4" Type="http://schemas.openxmlformats.org/officeDocument/2006/relationships/hyperlink" Target="https://www.cdc.gov/nchs/data/nvss/vsrg/vsrg03-508.pdf" TargetMode="External"/><Relationship Id="rId9" Type="http://schemas.openxmlformats.org/officeDocument/2006/relationships/image" Target="../media/image2.png"/><Relationship Id="rId5" Type="http://schemas.openxmlformats.org/officeDocument/2006/relationships/hyperlink" Target="https://www.cdc.gov/nchs/covid19/coding-and-reporting.htm" TargetMode="External"/><Relationship Id="rId6" Type="http://schemas.openxmlformats.org/officeDocument/2006/relationships/hyperlink" Target="https://www.msn.com/en-us/news/us/california-county-cuts-its-covid-death-toll-by-25-after-adjusting-reporting-criteria/ar-AAKLE7r" TargetMode="External"/><Relationship Id="rId7" Type="http://schemas.openxmlformats.org/officeDocument/2006/relationships/hyperlink" Target="https://www.cms.gov/FILES/DOCUMENT/SE20015.PDF" TargetMode="External"/><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s://www.nytimes.com/2007/01/22/Health/22whoop.Html"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hyperlink" Target="https://www.fda.gov/vaccines-blood-biologics/vaccines/emergency-use-authorization-vaccines-explained" TargetMode="External"/><Relationship Id="rId4" Type="http://schemas.openxmlformats.org/officeDocument/2006/relationships/hyperlink" Target="https://www.fda.gov/Media/134919/Download" TargetMode="External"/><Relationship Id="rId9" Type="http://schemas.openxmlformats.org/officeDocument/2006/relationships/image" Target="../media/image5.jpg"/><Relationship Id="rId5" Type="http://schemas.openxmlformats.org/officeDocument/2006/relationships/hyperlink" Target="https://www.fda.gov/media/134919/download" TargetMode="External"/><Relationship Id="rId6" Type="http://schemas.openxmlformats.org/officeDocument/2006/relationships/hyperlink" Target="https://www.fda.gov/media/136231/download" TargetMode="External"/><Relationship Id="rId7" Type="http://schemas.openxmlformats.org/officeDocument/2006/relationships/hyperlink" Target="https://www.fda.gov/media/136151/download" TargetMode="External"/><Relationship Id="rId8" Type="http://schemas.openxmlformats.org/officeDocument/2006/relationships/hyperlink" Target="https://www.coronavirus.kdheks.gov/Documentcenter/View/1505/Sars-Cov-2-Covid-19-Pcr-Ct-Cutoff-Values-Pdf---1-7-21?Bidid=" TargetMode="External"/><Relationship Id="rId11" Type="http://schemas.openxmlformats.org/officeDocument/2006/relationships/image" Target="../media/image13.png"/><Relationship Id="rId10"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hyperlink" Target="https://www.microbe.tv/twiv/twiv-641/" TargetMode="External"/><Relationship Id="rId4" Type="http://schemas.openxmlformats.org/officeDocument/2006/relationships/hyperlink" Target="https://www.microbe.tv/twiv/twiv-641/" TargetMode="External"/><Relationship Id="rId5" Type="http://schemas.openxmlformats.org/officeDocument/2006/relationships/hyperlink" Target="https://www.microbe.tv/twiv/twiv-641/" TargetMode="External"/><Relationship Id="rId6" Type="http://schemas.openxmlformats.org/officeDocument/2006/relationships/image" Target="../media/image15.jpg"/><Relationship Id="rId7"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s://wwwnc.cdc.gov/eid/article/26/5/19-0994_article" TargetMode="External"/><Relationship Id="rId4" Type="http://schemas.openxmlformats.org/officeDocument/2006/relationships/hyperlink" Target="https://wwwnc.cdc.gov/eid/article/26/5/19-0994_article" TargetMode="External"/><Relationship Id="rId9" Type="http://schemas.openxmlformats.org/officeDocument/2006/relationships/image" Target="../media/image117.png"/><Relationship Id="rId5" Type="http://schemas.openxmlformats.org/officeDocument/2006/relationships/hyperlink" Target="https://www.medrxiv.org/content/10.1101/2021.05.19.21257467v1.full.pdf" TargetMode="External"/><Relationship Id="rId6" Type="http://schemas.openxmlformats.org/officeDocument/2006/relationships/hyperlink" Target="https://www.medrxiv.org/content/10.1101/2021.05.19.21257467v1.full.pdf" TargetMode="External"/><Relationship Id="rId7" Type="http://schemas.openxmlformats.org/officeDocument/2006/relationships/image" Target="../media/image23.png"/><Relationship Id="rId8" Type="http://schemas.openxmlformats.org/officeDocument/2006/relationships/hyperlink" Target="https://www.ecdc.europa.eu/en/covid-19/questions-answers/questions-answers-school-transmissio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20.png"/><Relationship Id="rId8"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10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citeseerx.ist.psu.edu/viewdoc/download?doi=10.1.1.552.1109&amp;rep=rep1&amp;type=pdf" TargetMode="External"/><Relationship Id="rId4"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hyperlink" Target="https://www.americaoutloud.com/" TargetMode="External"/><Relationship Id="rId4" Type="http://schemas.openxmlformats.org/officeDocument/2006/relationships/image" Target="../media/image41.png"/><Relationship Id="rId5" Type="http://schemas.openxmlformats.org/officeDocument/2006/relationships/hyperlink" Target="https://faculty.utrgv.edu/eleftherios.gkioulekas/zelenko/aaps-Guide-to-Home-Based-Covid-Treatment.pdf" TargetMode="External"/><Relationship Id="rId6"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hyperlink" Target="https://d197for5662m48.cloudfront.net/documents/publicationstatus/55704/preprint_pdf/bffac5875fdb79db5ef323e0a392afd4.pdf" TargetMode="External"/><Relationship Id="rId5"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34.png"/><Relationship Id="rId5" Type="http://schemas.openxmlformats.org/officeDocument/2006/relationships/hyperlink" Target="https://d197for5662m48.cloudfront.net/documents/publicationstatus/55704/preprint_pdf/bffac5875fdb79db5ef323e0a392afd4.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hyperlink" Target="https://viz.newsclick.in/covid19-cases-graphs-maps-india-worl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hyperlink" Target="https://c19early.com/#fpearly" TargetMode="External"/><Relationship Id="rId6" Type="http://schemas.openxmlformats.org/officeDocument/2006/relationships/image" Target="../media/image42.png"/><Relationship Id="rId7"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70.png"/><Relationship Id="rId4" Type="http://schemas.openxmlformats.org/officeDocument/2006/relationships/image" Target="../media/image72.png"/><Relationship Id="rId5" Type="http://schemas.openxmlformats.org/officeDocument/2006/relationships/image" Target="../media/image88.png"/><Relationship Id="rId6"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hyperlink" Target="https://ivmmeta.com/#fig_fpep" TargetMode="External"/><Relationship Id="rId4" Type="http://schemas.openxmlformats.org/officeDocument/2006/relationships/hyperlink" Target="https://ivmmeta.com/#fig_fpe" TargetMode="External"/><Relationship Id="rId5" Type="http://schemas.openxmlformats.org/officeDocument/2006/relationships/hyperlink" Target="https://ivmmeta.com/#fig_fpp" TargetMode="External"/><Relationship Id="rId6" Type="http://schemas.openxmlformats.org/officeDocument/2006/relationships/hyperlink" Target="https://ivmmeta.com/#fig_fpr" TargetMode="External"/><Relationship Id="rId7" Type="http://schemas.openxmlformats.org/officeDocument/2006/relationships/hyperlink" Target="https://indianbarassociation.in/wp-content/uploads/2021/05/IBA-PRESS-RELEASE-MAY-26-2021.pdf" TargetMode="External"/><Relationship Id="rId8"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42.png"/><Relationship Id="rId5" Type="http://schemas.openxmlformats.org/officeDocument/2006/relationships/image" Target="../media/image1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3.png"/><Relationship Id="rId4" Type="http://schemas.openxmlformats.org/officeDocument/2006/relationships/hyperlink" Target="https://www.fsmb.org/advocacy/news-releases/fsmb-spreading-covid-19-vaccine-misinformation-may-put-medical-license-at-risk/" TargetMode="External"/><Relationship Id="rId5"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5.png"/><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9.png"/><Relationship Id="rId4" Type="http://schemas.openxmlformats.org/officeDocument/2006/relationships/hyperlink" Target="https://brownstone.org/articles/79-research-studies-affirm-naturally-acquired-immunity-to-covid-19-documented-linked-and-quoted/" TargetMode="External"/><Relationship Id="rId5"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hyperlink" Target="https://jamanetwork.com/journals/jamainternalmedicine/fullarticle/2782821?guestAccessKey=bda55105-4494-4cda-bac3-ae51e3cde92b&amp;utm_source=silverchair&amp;utm_medium=email&amp;utm_campaign=article_alert-jamainternalmedicine&amp;utm_content=olf&amp;utm_term=081621" TargetMode="External"/><Relationship Id="rId4" Type="http://schemas.openxmlformats.org/officeDocument/2006/relationships/hyperlink" Target="https://www.thelancet.com/action/showPdf?pii=S1473-3099%2821%2900224-3" TargetMode="External"/><Relationship Id="rId5" Type="http://schemas.openxmlformats.org/officeDocument/2006/relationships/hyperlink" Target="https://www.nejm.org/doi/full/10.1056/NEJMoa2110475" TargetMode="External"/><Relationship Id="rId6" Type="http://schemas.openxmlformats.org/officeDocument/2006/relationships/hyperlink" Target="https://www.cell.com/cell-reports/fulltext/S2211-1247(21)01004-4?_returnURL=https%3A%2F%2Flinkinghub.elsevier.com%2Fretrieve%2Fpii%2FS2211124721010044%3Fshowall%3Dtrue" TargetMode="External"/><Relationship Id="rId7"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6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hyperlink" Target="https://www.t-detect.com/" TargetMode="External"/><Relationship Id="rId4" Type="http://schemas.openxmlformats.org/officeDocument/2006/relationships/image" Target="../media/image64.png"/><Relationship Id="rId5" Type="http://schemas.openxmlformats.org/officeDocument/2006/relationships/hyperlink" Target="https://www.fda.gov/medical-devices/safety-communications/antibody-testing-not-currently-recommended-assess-immunity-after-covid-19-vaccination-fda-safety" TargetMode="External"/><Relationship Id="rId6" Type="http://schemas.openxmlformats.org/officeDocument/2006/relationships/image" Target="../media/image63.png"/><Relationship Id="rId7" Type="http://schemas.openxmlformats.org/officeDocument/2006/relationships/image" Target="../media/image67.png"/><Relationship Id="rId8" Type="http://schemas.openxmlformats.org/officeDocument/2006/relationships/hyperlink" Target="https://www.labcorp.com/coronavirus-disease-covid-19/individuals/antibody-tes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6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66.png"/><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hyperlink" Target="https://web.archive.org/web/20120710132002/https://www.cdc.gov/vaccines/vac-gen/imz-basics.htm" TargetMode="External"/><Relationship Id="rId4" Type="http://schemas.openxmlformats.org/officeDocument/2006/relationships/hyperlink" Target="https://web.archive.org/web/20150214043055/https:/www.cdc.gov/vaccines/vac-gen/imz-basics.htm" TargetMode="External"/><Relationship Id="rId5" Type="http://schemas.openxmlformats.org/officeDocument/2006/relationships/hyperlink" Target="https://web.archive.org/web/20210826113846/https:/www.cdc.gov/vaccines/vac-gen/imz-basics.htm" TargetMode="External"/><Relationship Id="rId6" Type="http://schemas.openxmlformats.org/officeDocument/2006/relationships/hyperlink" Target="https://web.archive.org/web/20210826113846/https:/www.cdc.gov/vaccines/vac-gen/imz-basics.htm" TargetMode="External"/><Relationship Id="rId7" Type="http://schemas.openxmlformats.org/officeDocument/2006/relationships/image" Target="../media/image6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8.png"/><Relationship Id="rId4" Type="http://schemas.openxmlformats.org/officeDocument/2006/relationships/image" Target="../media/image42.png"/><Relationship Id="rId9" Type="http://schemas.openxmlformats.org/officeDocument/2006/relationships/image" Target="../media/image76.png"/><Relationship Id="rId5" Type="http://schemas.openxmlformats.org/officeDocument/2006/relationships/image" Target="../media/image75.png"/><Relationship Id="rId6" Type="http://schemas.openxmlformats.org/officeDocument/2006/relationships/image" Target="../media/image73.png"/><Relationship Id="rId7" Type="http://schemas.openxmlformats.org/officeDocument/2006/relationships/image" Target="../media/image71.png"/><Relationship Id="rId8" Type="http://schemas.openxmlformats.org/officeDocument/2006/relationships/image" Target="../media/image7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78.png"/><Relationship Id="rId4" Type="http://schemas.openxmlformats.org/officeDocument/2006/relationships/image" Target="../media/image7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79.jp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hyperlink" Target="https://openvaers.com/covid-data" TargetMode="External"/><Relationship Id="rId4" Type="http://schemas.openxmlformats.org/officeDocument/2006/relationships/image" Target="../media/image80.png"/><Relationship Id="rId5" Type="http://schemas.openxmlformats.org/officeDocument/2006/relationships/hyperlink" Target="https://vaers.hhs.gov/about.htm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83.png"/><Relationship Id="rId4" Type="http://schemas.openxmlformats.org/officeDocument/2006/relationships/hyperlink" Target="https://vaersanalysis.info/2021/10/08/vaers-summary-for-covid-19-vaccines-through-10-1-2021/" TargetMode="External"/><Relationship Id="rId5" Type="http://schemas.openxmlformats.org/officeDocument/2006/relationships/hyperlink" Target="https://vaersanalysis.info/2021/11/19/vaers-summary-for-covid-19-vaccines-through-11-12-2021/"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hyperlink" Target="https://openvaers.com/covid-data" TargetMode="Externa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2.png"/><Relationship Id="rId4" Type="http://schemas.openxmlformats.org/officeDocument/2006/relationships/image" Target="../media/image84.png"/><Relationship Id="rId5" Type="http://schemas.openxmlformats.org/officeDocument/2006/relationships/hyperlink" Target="https://openvaers.com/covid-data" TargetMode="External"/><Relationship Id="rId6" Type="http://schemas.openxmlformats.org/officeDocument/2006/relationships/hyperlink" Target="https://www.adrreports.eu/en/index.html" TargetMode="External"/><Relationship Id="rId7" Type="http://schemas.openxmlformats.org/officeDocument/2006/relationships/image" Target="../media/image85.png"/><Relationship Id="rId8"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81.png"/><Relationship Id="rId4" Type="http://schemas.openxmlformats.org/officeDocument/2006/relationships/image" Target="../media/image86.png"/><Relationship Id="rId5" Type="http://schemas.openxmlformats.org/officeDocument/2006/relationships/hyperlink" Target="https://report24.news/ab-13-jahren-lange-liste-ploetzlich-verstorbener-oder-schwerkranker-sportler/" TargetMode="External"/><Relationship Id="rId6"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hyperlink" Target="https://www.worldometers.info/" TargetMode="External"/><Relationship Id="rId5" Type="http://schemas.openxmlformats.org/officeDocument/2006/relationships/hyperlink" Target="https://www.worldometers.info/"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114.png"/><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87.jpg"/><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93.png"/><Relationship Id="rId4" Type="http://schemas.openxmlformats.org/officeDocument/2006/relationships/hyperlink" Target="https://jamanetwork.com/journals/jama/fullarticle/2782900" TargetMode="External"/><Relationship Id="rId5" Type="http://schemas.openxmlformats.org/officeDocument/2006/relationships/image" Target="../media/image9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hyperlink" Target="https://papers.ssrn.com/sol3/papers.cfm?abstract_id=3949410" TargetMode="External"/><Relationship Id="rId4" Type="http://schemas.openxmlformats.org/officeDocument/2006/relationships/image" Target="../media/image90.png"/><Relationship Id="rId5" Type="http://schemas.openxmlformats.org/officeDocument/2006/relationships/image" Target="../media/image9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96.png"/><Relationship Id="rId4" Type="http://schemas.openxmlformats.org/officeDocument/2006/relationships/hyperlink" Target="https://www.ncbi.nlm.nih.gov/pmc/articles/PMC8481107/" TargetMode="External"/><Relationship Id="rId5" Type="http://schemas.openxmlformats.org/officeDocument/2006/relationships/image" Target="../media/image9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9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9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10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hyperlink" Target="https://www.gov.uk/government/publications/investigation-of-novel-sars-cov-2-variant-variant-of-concern-20201201" TargetMode="External"/><Relationship Id="rId4" Type="http://schemas.openxmlformats.org/officeDocument/2006/relationships/hyperlink" Target="https://www.gov.uk/government/publications/covid-19-vaccine-weekly-surveillance-reports" TargetMode="External"/><Relationship Id="rId5" Type="http://schemas.openxmlformats.org/officeDocument/2006/relationships/image" Target="../media/image101.png"/><Relationship Id="rId6" Type="http://schemas.openxmlformats.org/officeDocument/2006/relationships/image" Target="../media/image10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103.png"/><Relationship Id="rId4" Type="http://schemas.openxmlformats.org/officeDocument/2006/relationships/hyperlink" Target="https://ourworldindata.org/covid-cases" TargetMode="External"/><Relationship Id="rId5" Type="http://schemas.openxmlformats.org/officeDocument/2006/relationships/hyperlink" Target="https://ourworldindata.org/covid-cas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121.png"/><Relationship Id="rId4" Type="http://schemas.openxmlformats.org/officeDocument/2006/relationships/image" Target="../media/image105.png"/><Relationship Id="rId5" Type="http://schemas.openxmlformats.org/officeDocument/2006/relationships/image" Target="../media/image10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10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10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11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112.png"/><Relationship Id="rId4" Type="http://schemas.openxmlformats.org/officeDocument/2006/relationships/hyperlink" Target="https://oklahoma.gov/content/dam/ok/en/covid19/documents/weekly-epi-report/2021.10.13%20Weekly%20Epi%20Report.pdf" TargetMode="External"/><Relationship Id="rId5" Type="http://schemas.openxmlformats.org/officeDocument/2006/relationships/image" Target="../media/image11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1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11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120.png"/><Relationship Id="rId4" Type="http://schemas.openxmlformats.org/officeDocument/2006/relationships/hyperlink" Target="https://www.wsws.org/en/articles/2021/11/22/usco-n22.html" TargetMode="External"/><Relationship Id="rId5" Type="http://schemas.openxmlformats.org/officeDocument/2006/relationships/image" Target="../media/image12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122.png"/><Relationship Id="rId4" Type="http://schemas.openxmlformats.org/officeDocument/2006/relationships/hyperlink" Target="https://data.gov.scot/coronavirus-covid-19/detail.html#deaths" TargetMode="External"/><Relationship Id="rId5" Type="http://schemas.openxmlformats.org/officeDocument/2006/relationships/hyperlink" Target="https://data.gov.scot/coronavirus-covid-19/detail.html#death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hyperlink" Target="https://www.usmortality.com/" TargetMode="External"/><Relationship Id="rId4" Type="http://schemas.openxmlformats.org/officeDocument/2006/relationships/image" Target="../media/image124.png"/><Relationship Id="rId5" Type="http://schemas.openxmlformats.org/officeDocument/2006/relationships/image" Target="../media/image1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hyperlink" Target="https://www.cdc.gov/Coronavirus/2019-Ncov/Hcp/Planning-Scenarios.Html" TargetMode="External"/><Relationship Id="rId4" Type="http://schemas.openxmlformats.org/officeDocument/2006/relationships/hyperlink" Target="https://physiciansforinformedconsent.org/wp-content/uploads/2021/08/PIC-COVID-19-Disease-Information-Statement-DIS-August-2021.pdf" TargetMode="External"/><Relationship Id="rId9" Type="http://schemas.openxmlformats.org/officeDocument/2006/relationships/image" Target="../media/image2.png"/><Relationship Id="rId5" Type="http://schemas.openxmlformats.org/officeDocument/2006/relationships/hyperlink" Target="https://data.cdc.gov/Nchs/Provisional-Covid-19-Deaths-Focus-On-Ages-0-18-Yea/Nr4s-Juj3/Data" TargetMode="External"/><Relationship Id="rId6" Type="http://schemas.openxmlformats.org/officeDocument/2006/relationships/hyperlink" Target="https://www.cdc.gov/Nchs/Nvss/Vsrr/Covid_weekly/Index.Htm#Comorbidities" TargetMode="External"/><Relationship Id="rId7" Type="http://schemas.openxmlformats.org/officeDocument/2006/relationships/hyperlink" Target="https://www.advisory.com/Daily-Briefing/2018/12/21/Child-Death" TargetMode="External"/><Relationship Id="rId8" Type="http://schemas.openxmlformats.org/officeDocument/2006/relationships/hyperlink" Target="https://www.childwelfare.gov/Pubpdfs/Fatality.Pdf" TargetMode="External"/><Relationship Id="rId11" Type="http://schemas.openxmlformats.org/officeDocument/2006/relationships/image" Target="../media/image1.png"/><Relationship Id="rId10"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12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ctrTitle"/>
          </p:nvPr>
        </p:nvSpPr>
        <p:spPr>
          <a:xfrm>
            <a:off x="3179100" y="1536250"/>
            <a:ext cx="5833800" cy="2265600"/>
          </a:xfrm>
          <a:prstGeom prst="rect">
            <a:avLst/>
          </a:prstGeom>
        </p:spPr>
        <p:txBody>
          <a:bodyPr anchorCtr="0" anchor="b" bIns="121900" lIns="121900" spcFirstLastPara="1" rIns="121900" wrap="square" tIns="121900">
            <a:normAutofit fontScale="90000"/>
          </a:bodyPr>
          <a:lstStyle/>
          <a:p>
            <a:pPr indent="0" lvl="0" marL="0" rtl="0" algn="ctr">
              <a:spcBef>
                <a:spcPts val="0"/>
              </a:spcBef>
              <a:spcAft>
                <a:spcPts val="0"/>
              </a:spcAft>
              <a:buNone/>
            </a:pPr>
            <a:r>
              <a:rPr lang="en-US"/>
              <a:t>COVID-19 Mythbusting</a:t>
            </a:r>
            <a:endParaRPr/>
          </a:p>
        </p:txBody>
      </p:sp>
      <p:sp>
        <p:nvSpPr>
          <p:cNvPr id="66" name="Google Shape;66;p14"/>
          <p:cNvSpPr txBox="1"/>
          <p:nvPr>
            <p:ph idx="1" type="subTitle"/>
          </p:nvPr>
        </p:nvSpPr>
        <p:spPr>
          <a:xfrm>
            <a:off x="8357775" y="5710450"/>
            <a:ext cx="4553700" cy="1056900"/>
          </a:xfrm>
          <a:prstGeom prst="rect">
            <a:avLst/>
          </a:prstGeom>
        </p:spPr>
        <p:txBody>
          <a:bodyPr anchorCtr="0" anchor="t" bIns="121900" lIns="121900" spcFirstLastPara="1" rIns="121900" wrap="square" tIns="121900">
            <a:normAutofit fontScale="40000" lnSpcReduction="10000"/>
          </a:bodyPr>
          <a:lstStyle/>
          <a:p>
            <a:pPr indent="0" lvl="0" marL="0" rtl="0" algn="ctr">
              <a:lnSpc>
                <a:spcPct val="115000"/>
              </a:lnSpc>
              <a:spcBef>
                <a:spcPts val="0"/>
              </a:spcBef>
              <a:spcAft>
                <a:spcPts val="0"/>
              </a:spcAft>
              <a:buNone/>
            </a:pPr>
            <a:r>
              <a:rPr b="1" lang="en-US" sz="3200"/>
              <a:t>Fairview Baptist Church</a:t>
            </a:r>
            <a:endParaRPr b="1" sz="3200"/>
          </a:p>
          <a:p>
            <a:pPr indent="0" lvl="0" marL="0" rtl="0" algn="ctr">
              <a:lnSpc>
                <a:spcPct val="115000"/>
              </a:lnSpc>
              <a:spcBef>
                <a:spcPts val="0"/>
              </a:spcBef>
              <a:spcAft>
                <a:spcPts val="0"/>
              </a:spcAft>
              <a:buNone/>
            </a:pPr>
            <a:r>
              <a:rPr b="1" lang="en-US" sz="3200"/>
              <a:t>November 30th 6:30 pm</a:t>
            </a:r>
            <a:endParaRPr b="1" sz="3200"/>
          </a:p>
          <a:p>
            <a:pPr indent="0" lvl="0" marL="0" rtl="0" algn="ctr">
              <a:lnSpc>
                <a:spcPct val="115000"/>
              </a:lnSpc>
              <a:spcBef>
                <a:spcPts val="0"/>
              </a:spcBef>
              <a:spcAft>
                <a:spcPts val="0"/>
              </a:spcAft>
              <a:buNone/>
            </a:pPr>
            <a:r>
              <a:rPr b="1" lang="en-US" sz="3200"/>
              <a:t>Dr. Amy B. Cerato</a:t>
            </a:r>
            <a:endParaRPr b="1" sz="3200"/>
          </a:p>
          <a:p>
            <a:pPr indent="0" lvl="0" marL="0" rtl="0" algn="ctr">
              <a:lnSpc>
                <a:spcPct val="115000"/>
              </a:lnSpc>
              <a:spcBef>
                <a:spcPts val="0"/>
              </a:spcBef>
              <a:spcAft>
                <a:spcPts val="0"/>
              </a:spcAft>
              <a:buNone/>
            </a:pPr>
            <a:r>
              <a:rPr b="1" lang="en-US" sz="3200"/>
              <a:t>Dr. Eric M. Snyder</a:t>
            </a:r>
            <a:endParaRPr b="1" sz="3200"/>
          </a:p>
        </p:txBody>
      </p:sp>
      <p:pic>
        <p:nvPicPr>
          <p:cNvPr id="67" name="Google Shape;67;p14"/>
          <p:cNvPicPr preferRelativeResize="0"/>
          <p:nvPr/>
        </p:nvPicPr>
        <p:blipFill>
          <a:blip r:embed="rId3">
            <a:alphaModFix/>
          </a:blip>
          <a:stretch>
            <a:fillRect/>
          </a:stretch>
        </p:blipFill>
        <p:spPr>
          <a:xfrm>
            <a:off x="3273850" y="3801840"/>
            <a:ext cx="5833800" cy="2965509"/>
          </a:xfrm>
          <a:prstGeom prst="rect">
            <a:avLst/>
          </a:prstGeom>
          <a:noFill/>
          <a:ln>
            <a:noFill/>
          </a:ln>
        </p:spPr>
      </p:pic>
      <p:pic>
        <p:nvPicPr>
          <p:cNvPr id="68" name="Google Shape;68;p14"/>
          <p:cNvPicPr preferRelativeResize="0"/>
          <p:nvPr/>
        </p:nvPicPr>
        <p:blipFill>
          <a:blip r:embed="rId4">
            <a:alphaModFix/>
          </a:blip>
          <a:stretch>
            <a:fillRect/>
          </a:stretch>
        </p:blipFill>
        <p:spPr>
          <a:xfrm>
            <a:off x="0" y="0"/>
            <a:ext cx="2969049" cy="2309541"/>
          </a:xfrm>
          <a:prstGeom prst="rect">
            <a:avLst/>
          </a:prstGeom>
          <a:noFill/>
          <a:ln>
            <a:noFill/>
          </a:ln>
        </p:spPr>
      </p:pic>
      <p:sp>
        <p:nvSpPr>
          <p:cNvPr id="69" name="Google Shape;69;p14"/>
          <p:cNvSpPr txBox="1"/>
          <p:nvPr/>
        </p:nvSpPr>
        <p:spPr>
          <a:xfrm>
            <a:off x="3081325" y="95450"/>
            <a:ext cx="4553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4DD0E1"/>
                </a:solidFill>
              </a:rPr>
              <a:t>Check our e-book out chapter by chapter!</a:t>
            </a:r>
            <a:endParaRPr>
              <a:solidFill>
                <a:srgbClr val="4DD0E1"/>
              </a:solidFill>
            </a:endParaRPr>
          </a:p>
          <a:p>
            <a:pPr indent="0" lvl="0" marL="0" rtl="0" algn="ctr">
              <a:spcBef>
                <a:spcPts val="0"/>
              </a:spcBef>
              <a:spcAft>
                <a:spcPts val="0"/>
              </a:spcAft>
              <a:buNone/>
            </a:pPr>
            <a:r>
              <a:rPr lang="en-US" u="sng">
                <a:solidFill>
                  <a:schemeClr val="hlink"/>
                </a:solidFill>
                <a:hlinkClick r:id="rId5"/>
              </a:rPr>
              <a:t>https://igniteliberty.net/pineapples-on-mars-introduction/</a:t>
            </a:r>
            <a:r>
              <a:rPr lang="en-US">
                <a:solidFill>
                  <a:srgbClr val="4DD0E1"/>
                </a:solidFill>
              </a:rPr>
              <a:t> </a:t>
            </a:r>
            <a:endParaRPr>
              <a:solidFill>
                <a:srgbClr val="4DD0E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idx="1" type="body"/>
          </p:nvPr>
        </p:nvSpPr>
        <p:spPr>
          <a:xfrm>
            <a:off x="123675" y="793575"/>
            <a:ext cx="5541600" cy="5865900"/>
          </a:xfrm>
          <a:prstGeom prst="rect">
            <a:avLst/>
          </a:prstGeom>
          <a:noFill/>
          <a:ln>
            <a:noFill/>
          </a:ln>
        </p:spPr>
        <p:txBody>
          <a:bodyPr anchorCtr="0" anchor="t" bIns="45700" lIns="91425" spcFirstLastPara="1" rIns="91425" wrap="square" tIns="45700">
            <a:noAutofit/>
          </a:bodyPr>
          <a:lstStyle/>
          <a:p>
            <a:pPr indent="-241300" lvl="0" marL="228600" rtl="0" algn="l">
              <a:lnSpc>
                <a:spcPct val="110000"/>
              </a:lnSpc>
              <a:spcBef>
                <a:spcPts val="0"/>
              </a:spcBef>
              <a:spcAft>
                <a:spcPts val="0"/>
              </a:spcAft>
              <a:buSzPts val="1400"/>
              <a:buChar char="•"/>
            </a:pPr>
            <a:r>
              <a:rPr lang="en-US" sz="1400"/>
              <a:t>H</a:t>
            </a:r>
            <a:r>
              <a:rPr lang="en-US" sz="1400"/>
              <a:t>ow do we determine a COVID</a:t>
            </a:r>
            <a:r>
              <a:rPr lang="en-US" sz="1400"/>
              <a:t>-</a:t>
            </a:r>
            <a:r>
              <a:rPr lang="en-US" sz="1400"/>
              <a:t>19 </a:t>
            </a:r>
            <a:r>
              <a:rPr lang="en-US" sz="1400" u="sng">
                <a:solidFill>
                  <a:schemeClr val="hlink"/>
                </a:solidFill>
                <a:hlinkClick r:id="rId3"/>
              </a:rPr>
              <a:t>death</a:t>
            </a:r>
            <a:r>
              <a:rPr lang="en-US" sz="1400"/>
              <a:t>? </a:t>
            </a:r>
            <a:endParaRPr sz="1400"/>
          </a:p>
          <a:p>
            <a:pPr indent="-254634" lvl="1" marL="685800" rtl="0" algn="l">
              <a:lnSpc>
                <a:spcPct val="110000"/>
              </a:lnSpc>
              <a:spcBef>
                <a:spcPts val="500"/>
              </a:spcBef>
              <a:spcAft>
                <a:spcPts val="0"/>
              </a:spcAft>
              <a:buSzPts val="1400"/>
              <a:buChar char="•"/>
            </a:pPr>
            <a:r>
              <a:rPr lang="en-US" sz="1400"/>
              <a:t>COVID</a:t>
            </a:r>
            <a:r>
              <a:rPr lang="en-US" sz="1400"/>
              <a:t>-</a:t>
            </a:r>
            <a:r>
              <a:rPr lang="en-US" sz="1400"/>
              <a:t>19 deaths are identified using an ICD–10 code. — The death is coded as U07.1.</a:t>
            </a:r>
            <a:r>
              <a:rPr lang="en-US" sz="1400"/>
              <a:t> (see image)</a:t>
            </a:r>
            <a:endParaRPr sz="1400"/>
          </a:p>
          <a:p>
            <a:pPr indent="-254634" lvl="1" marL="685800" rtl="0" algn="l">
              <a:lnSpc>
                <a:spcPct val="110000"/>
              </a:lnSpc>
              <a:spcBef>
                <a:spcPts val="500"/>
              </a:spcBef>
              <a:spcAft>
                <a:spcPts val="0"/>
              </a:spcAft>
              <a:buSzPts val="1400"/>
              <a:buChar char="•"/>
            </a:pPr>
            <a:r>
              <a:rPr lang="en-US" sz="1400"/>
              <a:t>“In cases where a definite diagnosis of COVID–19 cannot be made, but it is suspected or likely (e.g., the circumstances are compelling within a reasonable degree of certainty), it is acceptable to report COVID–19 on a </a:t>
            </a:r>
            <a:r>
              <a:rPr lang="en-US" sz="1400" u="sng">
                <a:solidFill>
                  <a:schemeClr val="hlink"/>
                </a:solidFill>
                <a:hlinkClick r:id="rId4"/>
              </a:rPr>
              <a:t>death certificate</a:t>
            </a:r>
            <a:r>
              <a:rPr lang="en-US" sz="1400"/>
              <a:t> as “probable” or “presumed.” In these instances, certifiers should use their best clinical judgement in determining if a COVID–19 infection was likely.”</a:t>
            </a:r>
            <a:endParaRPr sz="1400"/>
          </a:p>
          <a:p>
            <a:pPr indent="-254634" lvl="1" marL="685800" rtl="0" algn="l">
              <a:lnSpc>
                <a:spcPct val="110000"/>
              </a:lnSpc>
              <a:spcBef>
                <a:spcPts val="500"/>
              </a:spcBef>
              <a:spcAft>
                <a:spcPts val="0"/>
              </a:spcAft>
              <a:buSzPts val="1400"/>
              <a:buChar char="•"/>
            </a:pPr>
            <a:r>
              <a:rPr lang="en-US" sz="1400"/>
              <a:t>Confirmed Laboratory test are not “normally” included with death certificates in the U.S. but for those with inconclusive or no testing available, the WHO requires U07.2 </a:t>
            </a:r>
            <a:r>
              <a:rPr lang="en-US" sz="1400" u="sng">
                <a:solidFill>
                  <a:schemeClr val="hlink"/>
                </a:solidFill>
                <a:hlinkClick r:id="rId5"/>
              </a:rPr>
              <a:t>coding</a:t>
            </a:r>
            <a:endParaRPr sz="1400"/>
          </a:p>
          <a:p>
            <a:pPr indent="-203200" lvl="1" marL="685800" rtl="0" algn="l">
              <a:lnSpc>
                <a:spcPct val="110000"/>
              </a:lnSpc>
              <a:spcBef>
                <a:spcPts val="500"/>
              </a:spcBef>
              <a:spcAft>
                <a:spcPts val="0"/>
              </a:spcAft>
              <a:buSzPts val="1400"/>
              <a:buChar char="•"/>
            </a:pPr>
            <a:r>
              <a:rPr lang="en-US" sz="1400"/>
              <a:t>C</a:t>
            </a:r>
            <a:r>
              <a:rPr lang="en-US" sz="1400"/>
              <a:t>alifornia recently underwent a soft audit. Santa Clara and Alameda counties removed death certificates from death by car accidents, death by gunshot, accident, etc.  They </a:t>
            </a:r>
            <a:r>
              <a:rPr lang="en-US" sz="1400" u="sng">
                <a:solidFill>
                  <a:schemeClr val="hlink"/>
                </a:solidFill>
                <a:hlinkClick r:id="rId6"/>
              </a:rPr>
              <a:t>reduced their death reporting by 25%</a:t>
            </a:r>
            <a:r>
              <a:rPr lang="en-US" sz="1400"/>
              <a:t>.  (6/6/2021)</a:t>
            </a:r>
            <a:endParaRPr sz="1400"/>
          </a:p>
          <a:p>
            <a:pPr indent="-203200" lvl="1" marL="685800" rtl="0" algn="l">
              <a:lnSpc>
                <a:spcPct val="110000"/>
              </a:lnSpc>
              <a:spcBef>
                <a:spcPts val="1000"/>
              </a:spcBef>
              <a:spcAft>
                <a:spcPts val="0"/>
              </a:spcAft>
              <a:buSzPts val="1400"/>
              <a:buChar char="•"/>
            </a:pPr>
            <a:r>
              <a:rPr lang="en-US" sz="1400" u="sng">
                <a:solidFill>
                  <a:schemeClr val="hlink"/>
                </a:solidFill>
                <a:hlinkClick r:id="rId7"/>
              </a:rPr>
              <a:t>20% upcharge</a:t>
            </a:r>
            <a:r>
              <a:rPr lang="en-US" sz="1400"/>
              <a:t> for COVID</a:t>
            </a:r>
            <a:r>
              <a:rPr lang="en-US" sz="1400"/>
              <a:t>-</a:t>
            </a:r>
            <a:r>
              <a:rPr lang="en-US" sz="1400"/>
              <a:t>19 label through center for Medicare and Medicaid services which is the population most impacted </a:t>
            </a:r>
            <a:endParaRPr sz="1400"/>
          </a:p>
          <a:p>
            <a:pPr indent="0" lvl="0" marL="228600" rtl="0" algn="l">
              <a:lnSpc>
                <a:spcPct val="110000"/>
              </a:lnSpc>
              <a:spcBef>
                <a:spcPts val="1000"/>
              </a:spcBef>
              <a:spcAft>
                <a:spcPts val="0"/>
              </a:spcAft>
              <a:buSzPts val="1800"/>
              <a:buNone/>
            </a:pPr>
            <a:r>
              <a:t/>
            </a:r>
            <a:endParaRPr sz="1400"/>
          </a:p>
        </p:txBody>
      </p:sp>
      <p:pic>
        <p:nvPicPr>
          <p:cNvPr descr="Graphical user interface, text, application, email&#10;&#10;Description automatically generated" id="136" name="Google Shape;136;p23"/>
          <p:cNvPicPr preferRelativeResize="0"/>
          <p:nvPr/>
        </p:nvPicPr>
        <p:blipFill rotWithShape="1">
          <a:blip r:embed="rId8">
            <a:alphaModFix/>
          </a:blip>
          <a:srcRect b="0" l="0" r="0" t="0"/>
          <a:stretch/>
        </p:blipFill>
        <p:spPr>
          <a:xfrm>
            <a:off x="6023025" y="793574"/>
            <a:ext cx="5541600" cy="4937549"/>
          </a:xfrm>
          <a:prstGeom prst="rect">
            <a:avLst/>
          </a:prstGeom>
          <a:noFill/>
          <a:ln>
            <a:noFill/>
          </a:ln>
        </p:spPr>
      </p:pic>
      <p:sp>
        <p:nvSpPr>
          <p:cNvPr id="137" name="Google Shape;137;p23"/>
          <p:cNvSpPr txBox="1"/>
          <p:nvPr/>
        </p:nvSpPr>
        <p:spPr>
          <a:xfrm>
            <a:off x="3833050" y="150488"/>
            <a:ext cx="65715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600" u="none" cap="none" strike="noStrike">
                <a:solidFill>
                  <a:schemeClr val="dk1"/>
                </a:solidFill>
                <a:latin typeface="Twentieth Century"/>
                <a:ea typeface="Twentieth Century"/>
                <a:cs typeface="Twentieth Century"/>
                <a:sym typeface="Twentieth Century"/>
              </a:rPr>
              <a:t>C</a:t>
            </a:r>
            <a:r>
              <a:rPr lang="en-US" sz="2600">
                <a:solidFill>
                  <a:schemeClr val="dk1"/>
                </a:solidFill>
                <a:latin typeface="Twentieth Century"/>
                <a:ea typeface="Twentieth Century"/>
                <a:cs typeface="Twentieth Century"/>
                <a:sym typeface="Twentieth Century"/>
              </a:rPr>
              <a:t>OVID</a:t>
            </a:r>
            <a:r>
              <a:rPr b="0" i="0" lang="en-US" sz="2600" u="none" cap="none" strike="noStrike">
                <a:solidFill>
                  <a:schemeClr val="dk1"/>
                </a:solidFill>
                <a:latin typeface="Twentieth Century"/>
                <a:ea typeface="Twentieth Century"/>
                <a:cs typeface="Twentieth Century"/>
                <a:sym typeface="Twentieth Century"/>
              </a:rPr>
              <a:t> Coding, Inflation, and Upcharges</a:t>
            </a:r>
            <a:endParaRPr b="0" i="0" sz="2000" u="none" cap="none" strike="noStrike">
              <a:solidFill>
                <a:srgbClr val="000000"/>
              </a:solidFill>
              <a:latin typeface="Arial"/>
              <a:ea typeface="Arial"/>
              <a:cs typeface="Arial"/>
              <a:sym typeface="Arial"/>
            </a:endParaRPr>
          </a:p>
        </p:txBody>
      </p:sp>
      <p:pic>
        <p:nvPicPr>
          <p:cNvPr id="138" name="Google Shape;138;p23"/>
          <p:cNvPicPr preferRelativeResize="0"/>
          <p:nvPr/>
        </p:nvPicPr>
        <p:blipFill rotWithShape="1">
          <a:blip r:embed="rId9">
            <a:alphaModFix/>
          </a:blip>
          <a:srcRect b="0" l="0" r="0" t="0"/>
          <a:stretch/>
        </p:blipFill>
        <p:spPr>
          <a:xfrm>
            <a:off x="6966500" y="5881600"/>
            <a:ext cx="3654649" cy="7935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913800" y="367497"/>
            <a:ext cx="10364400" cy="1068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PCR TESTING</a:t>
            </a:r>
            <a:endParaRPr/>
          </a:p>
        </p:txBody>
      </p:sp>
      <p:sp>
        <p:nvSpPr>
          <p:cNvPr id="144" name="Google Shape;144;p24"/>
          <p:cNvSpPr txBox="1"/>
          <p:nvPr>
            <p:ph idx="1" type="body"/>
          </p:nvPr>
        </p:nvSpPr>
        <p:spPr>
          <a:xfrm>
            <a:off x="913800" y="1435800"/>
            <a:ext cx="7892100" cy="5050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900"/>
              <a:buChar char="•"/>
            </a:pPr>
            <a:r>
              <a:rPr lang="en-US" sz="1900"/>
              <a:t>Dr. Kary Mullis -Polymerase Chain Reaction</a:t>
            </a:r>
            <a:endParaRPr sz="1900"/>
          </a:p>
          <a:p>
            <a:pPr indent="-260350" lvl="1" marL="685800" rtl="0" algn="l">
              <a:lnSpc>
                <a:spcPct val="100000"/>
              </a:lnSpc>
              <a:spcBef>
                <a:spcPts val="500"/>
              </a:spcBef>
              <a:spcAft>
                <a:spcPts val="0"/>
              </a:spcAft>
              <a:buSzPts val="1760"/>
              <a:buChar char="•"/>
            </a:pPr>
            <a:r>
              <a:rPr lang="en-US" sz="1760"/>
              <a:t>Noble Prize In Chemistry In 1993</a:t>
            </a:r>
            <a:endParaRPr sz="1760"/>
          </a:p>
          <a:p>
            <a:pPr indent="-260350" lvl="1" marL="685800" rtl="0" algn="l">
              <a:lnSpc>
                <a:spcPct val="100000"/>
              </a:lnSpc>
              <a:spcBef>
                <a:spcPts val="500"/>
              </a:spcBef>
              <a:spcAft>
                <a:spcPts val="0"/>
              </a:spcAft>
              <a:buSzPts val="1760"/>
              <a:buChar char="•"/>
            </a:pPr>
            <a:r>
              <a:rPr lang="en-US" sz="1760"/>
              <a:t>The Test </a:t>
            </a:r>
            <a:endParaRPr sz="1760"/>
          </a:p>
          <a:p>
            <a:pPr indent="-260350" lvl="2" marL="1143000" rtl="0" algn="l">
              <a:lnSpc>
                <a:spcPct val="100000"/>
              </a:lnSpc>
              <a:spcBef>
                <a:spcPts val="500"/>
              </a:spcBef>
              <a:spcAft>
                <a:spcPts val="0"/>
              </a:spcAft>
              <a:buSzPts val="1620"/>
              <a:buChar char="•"/>
            </a:pPr>
            <a:r>
              <a:rPr lang="en-US" sz="1620"/>
              <a:t>Can Detect Small Genetic Sequences/Fragments Of Sars-Cov-2</a:t>
            </a:r>
            <a:endParaRPr sz="1620"/>
          </a:p>
          <a:p>
            <a:pPr indent="-260350" lvl="2" marL="1143000" rtl="0" algn="l">
              <a:lnSpc>
                <a:spcPct val="100000"/>
              </a:lnSpc>
              <a:spcBef>
                <a:spcPts val="500"/>
              </a:spcBef>
              <a:spcAft>
                <a:spcPts val="0"/>
              </a:spcAft>
              <a:buSzPts val="1620"/>
              <a:buChar char="•"/>
            </a:pPr>
            <a:r>
              <a:rPr lang="en-US" sz="1620"/>
              <a:t>“It Is Important To Note That Detecting Viral Material By PCR Does Not Indicate That The Virus Is Fully Intact And Infectious, (I.E. Able To Cause Infection In individuals or other People). </a:t>
            </a:r>
            <a:endParaRPr sz="1620"/>
          </a:p>
          <a:p>
            <a:pPr indent="-260350" lvl="2" marL="1143000" rtl="0" algn="l">
              <a:lnSpc>
                <a:spcPct val="100000"/>
              </a:lnSpc>
              <a:spcBef>
                <a:spcPts val="500"/>
              </a:spcBef>
              <a:spcAft>
                <a:spcPts val="0"/>
              </a:spcAft>
              <a:buSzPts val="1620"/>
              <a:buChar char="•"/>
            </a:pPr>
            <a:r>
              <a:rPr lang="en-US" sz="1620"/>
              <a:t>The Isolation Of Infectious Virus From Positive Individuals Requires Virus Culture Methods. These Methods Can Only Be Conducted In Laboratories With Specialist Containment Facilities And Are Time Consuming And Complex.</a:t>
            </a:r>
            <a:endParaRPr sz="1620"/>
          </a:p>
          <a:p>
            <a:pPr indent="-228600" lvl="0" marL="228600" rtl="0" algn="l">
              <a:lnSpc>
                <a:spcPct val="100000"/>
              </a:lnSpc>
              <a:spcBef>
                <a:spcPts val="1000"/>
              </a:spcBef>
              <a:spcAft>
                <a:spcPts val="0"/>
              </a:spcAft>
              <a:buSzPts val="1900"/>
              <a:buChar char="•"/>
            </a:pPr>
            <a:r>
              <a:rPr b="1" lang="en-US" sz="1900" u="sng"/>
              <a:t>January 22, 2007</a:t>
            </a:r>
            <a:r>
              <a:rPr lang="en-US" sz="1900"/>
              <a:t> –</a:t>
            </a:r>
            <a:endParaRPr sz="1900"/>
          </a:p>
          <a:p>
            <a:pPr indent="-260350" lvl="1" marL="685800" rtl="0" algn="l">
              <a:lnSpc>
                <a:spcPct val="100000"/>
              </a:lnSpc>
              <a:spcBef>
                <a:spcPts val="500"/>
              </a:spcBef>
              <a:spcAft>
                <a:spcPts val="0"/>
              </a:spcAft>
              <a:buSzPts val="1760"/>
              <a:buChar char="•"/>
            </a:pPr>
            <a:r>
              <a:rPr lang="en-US" sz="1760"/>
              <a:t>Gina Kolata Wrote In </a:t>
            </a:r>
            <a:r>
              <a:rPr lang="en-US" sz="1760" u="sng">
                <a:solidFill>
                  <a:schemeClr val="hlink"/>
                </a:solidFill>
                <a:hlinkClick r:id="rId3"/>
              </a:rPr>
              <a:t>New York Times</a:t>
            </a:r>
            <a:r>
              <a:rPr lang="en-US" sz="1760"/>
              <a:t>: “Faith In Quick Test Leads To Epidemic That Wasn’t.” The Article Articulates How Pcr Tests Can Be Disastrous.</a:t>
            </a:r>
            <a:endParaRPr sz="1760"/>
          </a:p>
          <a:p>
            <a:pPr indent="-157480" lvl="2" marL="1143000" rtl="0" algn="l">
              <a:lnSpc>
                <a:spcPct val="100000"/>
              </a:lnSpc>
              <a:spcBef>
                <a:spcPts val="500"/>
              </a:spcBef>
              <a:spcAft>
                <a:spcPts val="0"/>
              </a:spcAft>
              <a:buSzPts val="1120"/>
              <a:buNone/>
            </a:pPr>
            <a:r>
              <a:t/>
            </a:r>
            <a:endParaRPr sz="1620"/>
          </a:p>
        </p:txBody>
      </p:sp>
      <p:pic>
        <p:nvPicPr>
          <p:cNvPr descr="A picture containing person, person, necktie, wearing&#10;&#10;Description automatically generated" id="145" name="Google Shape;145;p24"/>
          <p:cNvPicPr preferRelativeResize="0"/>
          <p:nvPr/>
        </p:nvPicPr>
        <p:blipFill rotWithShape="1">
          <a:blip r:embed="rId4">
            <a:alphaModFix/>
          </a:blip>
          <a:srcRect b="0" l="0" r="0" t="0"/>
          <a:stretch/>
        </p:blipFill>
        <p:spPr>
          <a:xfrm>
            <a:off x="9118558" y="2165770"/>
            <a:ext cx="2400299" cy="34077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913800" y="518552"/>
            <a:ext cx="10364400" cy="97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PCR TESTING</a:t>
            </a:r>
            <a:endParaRPr/>
          </a:p>
        </p:txBody>
      </p:sp>
      <p:sp>
        <p:nvSpPr>
          <p:cNvPr id="151" name="Google Shape;151;p25"/>
          <p:cNvSpPr txBox="1"/>
          <p:nvPr>
            <p:ph idx="1" type="body"/>
          </p:nvPr>
        </p:nvSpPr>
        <p:spPr>
          <a:xfrm>
            <a:off x="155400" y="2057850"/>
            <a:ext cx="6990300" cy="4221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600"/>
              <a:buChar char="•"/>
            </a:pPr>
            <a:r>
              <a:rPr b="1" lang="en-US" sz="1600" u="sng"/>
              <a:t>February 4, 2020 </a:t>
            </a:r>
            <a:r>
              <a:rPr b="1" lang="en-US" sz="1600"/>
              <a:t>: </a:t>
            </a:r>
            <a:r>
              <a:rPr lang="en-US" sz="1600"/>
              <a:t>The U.S. Food and Drug Administration (FDA) gave</a:t>
            </a:r>
            <a:r>
              <a:rPr lang="en-US" sz="1600" u="sng">
                <a:solidFill>
                  <a:schemeClr val="hlink"/>
                </a:solidFill>
                <a:hlinkClick r:id="rId3"/>
              </a:rPr>
              <a:t> Emergency Use Authorization (EUA)</a:t>
            </a:r>
            <a:r>
              <a:rPr lang="en-US" sz="1600"/>
              <a:t> for the RT-PCR test on February 4, 2020. Evidence in letter. An Emergency use authorization means that we have not medically approved the use through the </a:t>
            </a:r>
            <a:r>
              <a:rPr lang="en-US" sz="1600" u="sng">
                <a:solidFill>
                  <a:schemeClr val="hlink"/>
                </a:solidFill>
                <a:hlinkClick r:id="rId4"/>
              </a:rPr>
              <a:t>FDA.</a:t>
            </a:r>
            <a:r>
              <a:rPr lang="en-US" sz="1600"/>
              <a:t> </a:t>
            </a:r>
            <a:r>
              <a:rPr lang="en-US" sz="1600" u="sng">
                <a:solidFill>
                  <a:schemeClr val="hlink"/>
                </a:solidFill>
                <a:hlinkClick r:id="rId5"/>
              </a:rPr>
              <a:t> </a:t>
            </a:r>
            <a:endParaRPr b="1" sz="1600" u="sng"/>
          </a:p>
          <a:p>
            <a:pPr indent="-228600" lvl="0" marL="228600" rtl="0" algn="l">
              <a:lnSpc>
                <a:spcPct val="100000"/>
              </a:lnSpc>
              <a:spcBef>
                <a:spcPts val="1000"/>
              </a:spcBef>
              <a:spcAft>
                <a:spcPts val="0"/>
              </a:spcAft>
              <a:buSzPts val="1600"/>
              <a:buChar char="•"/>
            </a:pPr>
            <a:r>
              <a:rPr b="1" lang="en-US" sz="1600" u="sng"/>
              <a:t>January 7</a:t>
            </a:r>
            <a:r>
              <a:rPr b="1" baseline="30000" lang="en-US" sz="1600" u="sng"/>
              <a:t>th</a:t>
            </a:r>
            <a:r>
              <a:rPr b="1" lang="en-US" sz="1600" u="sng"/>
              <a:t>, 2021:</a:t>
            </a:r>
            <a:r>
              <a:rPr b="1" lang="en-US" sz="1600"/>
              <a:t> </a:t>
            </a:r>
            <a:r>
              <a:rPr lang="en-US" sz="1490"/>
              <a:t>SARS-CoV-2/Covid-19 Virus Pcr Ct Cutoff Values. On January 7</a:t>
            </a:r>
            <a:r>
              <a:rPr baseline="30000" lang="en-US" sz="1490"/>
              <a:t>th</a:t>
            </a:r>
            <a:r>
              <a:rPr lang="en-US" sz="1490"/>
              <a:t>, Many states nationwide adjusted their threshold cycles from above 40 into the 30’s. Case rates dropped and were correlated with the release of vaccination.</a:t>
            </a:r>
            <a:endParaRPr sz="1490"/>
          </a:p>
          <a:p>
            <a:pPr indent="-260350" lvl="2" marL="1143000" rtl="0" algn="l">
              <a:lnSpc>
                <a:spcPct val="100000"/>
              </a:lnSpc>
              <a:spcBef>
                <a:spcPts val="500"/>
              </a:spcBef>
              <a:spcAft>
                <a:spcPts val="0"/>
              </a:spcAft>
              <a:buSzPts val="1380"/>
              <a:buChar char="•"/>
            </a:pPr>
            <a:r>
              <a:rPr b="1" lang="en-US" sz="1380" u="sng">
                <a:solidFill>
                  <a:schemeClr val="hlink"/>
                </a:solidFill>
                <a:hlinkClick r:id="rId6"/>
              </a:rPr>
              <a:t>Quest Diagnostics</a:t>
            </a:r>
            <a:r>
              <a:rPr b="1" lang="en-US" sz="1380"/>
              <a:t> </a:t>
            </a:r>
            <a:r>
              <a:rPr lang="en-US" sz="1380"/>
              <a:t>– A testing company was running PCR tests at 40 Ct.</a:t>
            </a:r>
            <a:endParaRPr sz="2480"/>
          </a:p>
          <a:p>
            <a:pPr indent="-260350" lvl="2" marL="1143000" rtl="0" algn="l">
              <a:lnSpc>
                <a:spcPct val="100000"/>
              </a:lnSpc>
              <a:spcBef>
                <a:spcPts val="500"/>
              </a:spcBef>
              <a:spcAft>
                <a:spcPts val="0"/>
              </a:spcAft>
              <a:buSzPts val="1380"/>
              <a:buChar char="•"/>
            </a:pPr>
            <a:r>
              <a:rPr b="1" lang="en-US" sz="1380" u="sng">
                <a:solidFill>
                  <a:schemeClr val="hlink"/>
                </a:solidFill>
                <a:hlinkClick r:id="rId7"/>
              </a:rPr>
              <a:t>Labcorp At 38</a:t>
            </a:r>
            <a:r>
              <a:rPr lang="en-US" sz="1380"/>
              <a:t>. – A test company granted EUA to run PCR tests at 38 Ct.</a:t>
            </a:r>
            <a:endParaRPr b="1" sz="1380"/>
          </a:p>
          <a:p>
            <a:pPr indent="-228600" lvl="0" marL="228600" rtl="0" algn="l">
              <a:lnSpc>
                <a:spcPct val="100000"/>
              </a:lnSpc>
              <a:spcBef>
                <a:spcPts val="1000"/>
              </a:spcBef>
              <a:spcAft>
                <a:spcPts val="0"/>
              </a:spcAft>
              <a:buSzPts val="1600"/>
              <a:buChar char="•"/>
            </a:pPr>
            <a:r>
              <a:rPr lang="en-US" sz="1600" u="sng">
                <a:solidFill>
                  <a:schemeClr val="hlink"/>
                </a:solidFill>
                <a:hlinkClick r:id="rId8"/>
              </a:rPr>
              <a:t>Proof </a:t>
            </a:r>
            <a:r>
              <a:rPr lang="en-US" sz="1600"/>
              <a:t>of adjustment to threshold cycles in Kansas – Until January 7</a:t>
            </a:r>
            <a:r>
              <a:rPr baseline="30000" lang="en-US" sz="1600"/>
              <a:t>th</a:t>
            </a:r>
            <a:r>
              <a:rPr lang="en-US" sz="1600"/>
              <a:t> the state was ppinning the threshold cycles at 42 and reduced to 35.</a:t>
            </a:r>
            <a:endParaRPr sz="1600"/>
          </a:p>
        </p:txBody>
      </p:sp>
      <p:pic>
        <p:nvPicPr>
          <p:cNvPr id="152" name="Google Shape;152;p25"/>
          <p:cNvPicPr preferRelativeResize="0"/>
          <p:nvPr/>
        </p:nvPicPr>
        <p:blipFill rotWithShape="1">
          <a:blip r:embed="rId9">
            <a:alphaModFix/>
          </a:blip>
          <a:srcRect b="0" l="0" r="0" t="0"/>
          <a:stretch/>
        </p:blipFill>
        <p:spPr>
          <a:xfrm>
            <a:off x="8843400" y="0"/>
            <a:ext cx="2105175" cy="2441426"/>
          </a:xfrm>
          <a:prstGeom prst="rect">
            <a:avLst/>
          </a:prstGeom>
          <a:noFill/>
          <a:ln>
            <a:noFill/>
          </a:ln>
        </p:spPr>
      </p:pic>
      <p:pic>
        <p:nvPicPr>
          <p:cNvPr id="153" name="Google Shape;153;p25"/>
          <p:cNvPicPr preferRelativeResize="0"/>
          <p:nvPr/>
        </p:nvPicPr>
        <p:blipFill rotWithShape="1">
          <a:blip r:embed="rId10">
            <a:alphaModFix/>
          </a:blip>
          <a:srcRect b="0" l="0" r="0" t="0"/>
          <a:stretch/>
        </p:blipFill>
        <p:spPr>
          <a:xfrm>
            <a:off x="-59225" y="0"/>
            <a:ext cx="2940125" cy="1892351"/>
          </a:xfrm>
          <a:prstGeom prst="rect">
            <a:avLst/>
          </a:prstGeom>
          <a:noFill/>
          <a:ln>
            <a:noFill/>
          </a:ln>
        </p:spPr>
      </p:pic>
      <p:pic>
        <p:nvPicPr>
          <p:cNvPr id="154" name="Google Shape;154;p25"/>
          <p:cNvPicPr preferRelativeResize="0"/>
          <p:nvPr/>
        </p:nvPicPr>
        <p:blipFill>
          <a:blip r:embed="rId11">
            <a:alphaModFix/>
          </a:blip>
          <a:stretch>
            <a:fillRect/>
          </a:stretch>
        </p:blipFill>
        <p:spPr>
          <a:xfrm>
            <a:off x="7370250" y="2202075"/>
            <a:ext cx="4739799" cy="3334575"/>
          </a:xfrm>
          <a:prstGeom prst="rect">
            <a:avLst/>
          </a:prstGeom>
          <a:noFill/>
          <a:ln>
            <a:noFill/>
          </a:ln>
        </p:spPr>
      </p:pic>
      <p:sp>
        <p:nvSpPr>
          <p:cNvPr id="155" name="Google Shape;155;p25"/>
          <p:cNvSpPr txBox="1"/>
          <p:nvPr/>
        </p:nvSpPr>
        <p:spPr>
          <a:xfrm>
            <a:off x="7370250" y="5536650"/>
            <a:ext cx="4853400" cy="8958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a:solidFill>
                  <a:schemeClr val="dk1"/>
                </a:solidFill>
                <a:latin typeface="Garamond"/>
                <a:ea typeface="Garamond"/>
                <a:cs typeface="Garamond"/>
                <a:sym typeface="Garamond"/>
              </a:rPr>
              <a:t>John Hopkins University CSSE Covid-19 Data showing the change in PCR cycle threshold date and subsequent case rate history.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PCR TESTING</a:t>
            </a:r>
            <a:endParaRPr/>
          </a:p>
        </p:txBody>
      </p:sp>
      <p:sp>
        <p:nvSpPr>
          <p:cNvPr id="162" name="Google Shape;162;p26"/>
          <p:cNvSpPr txBox="1"/>
          <p:nvPr>
            <p:ph idx="1" type="body"/>
          </p:nvPr>
        </p:nvSpPr>
        <p:spPr>
          <a:xfrm>
            <a:off x="1567799" y="2006599"/>
            <a:ext cx="6172800" cy="34242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20000"/>
              </a:lnSpc>
              <a:spcBef>
                <a:spcPts val="0"/>
              </a:spcBef>
              <a:spcAft>
                <a:spcPts val="0"/>
              </a:spcAft>
              <a:buSzPts val="2000"/>
              <a:buChar char="•"/>
            </a:pPr>
            <a:r>
              <a:rPr b="1" lang="en-US" u="sng"/>
              <a:t>JULY 17</a:t>
            </a:r>
            <a:r>
              <a:rPr b="1" baseline="30000" lang="en-US" u="sng"/>
              <a:t>TH</a:t>
            </a:r>
            <a:r>
              <a:rPr b="1" lang="en-US" u="sng"/>
              <a:t>, 2021</a:t>
            </a:r>
            <a:endParaRPr b="1"/>
          </a:p>
          <a:p>
            <a:pPr indent="-228600" lvl="1" marL="685800" rtl="0" algn="l">
              <a:lnSpc>
                <a:spcPct val="120000"/>
              </a:lnSpc>
              <a:spcBef>
                <a:spcPts val="500"/>
              </a:spcBef>
              <a:spcAft>
                <a:spcPts val="0"/>
              </a:spcAft>
              <a:buSzPts val="1800"/>
              <a:buChar char="•"/>
            </a:pPr>
            <a:r>
              <a:rPr lang="en-US"/>
              <a:t>D</a:t>
            </a:r>
            <a:r>
              <a:rPr lang="en-US"/>
              <a:t>r. Fauci admits that  “if you get a cycle threshold of 35 or more, the chances of it being replication</a:t>
            </a:r>
            <a:r>
              <a:rPr lang="en-US"/>
              <a:t>-</a:t>
            </a:r>
            <a:r>
              <a:rPr lang="en-US"/>
              <a:t>competent are minuscule,” Fauci said at roughly the </a:t>
            </a:r>
            <a:r>
              <a:rPr b="1" lang="en-US" u="sng">
                <a:solidFill>
                  <a:schemeClr val="hlink"/>
                </a:solidFill>
                <a:hlinkClick r:id="rId3"/>
              </a:rPr>
              <a:t>four</a:t>
            </a:r>
            <a:r>
              <a:rPr b="1" lang="en-US" u="sng">
                <a:solidFill>
                  <a:schemeClr val="hlink"/>
                </a:solidFill>
                <a:hlinkClick r:id="rId4"/>
              </a:rPr>
              <a:t>-</a:t>
            </a:r>
            <a:r>
              <a:rPr b="1" lang="en-US" u="sng">
                <a:solidFill>
                  <a:schemeClr val="hlink"/>
                </a:solidFill>
                <a:hlinkClick r:id="rId5"/>
              </a:rPr>
              <a:t>minute mark of this video</a:t>
            </a:r>
            <a:r>
              <a:rPr lang="en-US"/>
              <a:t>. ‘replication competent’ means particles capable of infecting cells and replicating to produce additional infectious particles.</a:t>
            </a:r>
            <a:endParaRPr/>
          </a:p>
          <a:p>
            <a:pPr indent="0" lvl="0" marL="914400" rtl="0" algn="l">
              <a:lnSpc>
                <a:spcPct val="120000"/>
              </a:lnSpc>
              <a:spcBef>
                <a:spcPts val="500"/>
              </a:spcBef>
              <a:spcAft>
                <a:spcPts val="0"/>
              </a:spcAft>
              <a:buNone/>
            </a:pPr>
            <a:r>
              <a:t/>
            </a:r>
            <a:endParaRPr/>
          </a:p>
        </p:txBody>
      </p:sp>
      <p:pic>
        <p:nvPicPr>
          <p:cNvPr id="163" name="Google Shape;163;p26"/>
          <p:cNvPicPr preferRelativeResize="0"/>
          <p:nvPr/>
        </p:nvPicPr>
        <p:blipFill rotWithShape="1">
          <a:blip r:embed="rId6">
            <a:alphaModFix/>
          </a:blip>
          <a:srcRect b="0" l="0" r="0" t="0"/>
          <a:stretch/>
        </p:blipFill>
        <p:spPr>
          <a:xfrm>
            <a:off x="258349" y="2635577"/>
            <a:ext cx="1774575" cy="2403750"/>
          </a:xfrm>
          <a:prstGeom prst="rect">
            <a:avLst/>
          </a:prstGeom>
          <a:noFill/>
          <a:ln>
            <a:noFill/>
          </a:ln>
        </p:spPr>
      </p:pic>
      <p:pic>
        <p:nvPicPr>
          <p:cNvPr id="164" name="Google Shape;164;p26"/>
          <p:cNvPicPr preferRelativeResize="0"/>
          <p:nvPr/>
        </p:nvPicPr>
        <p:blipFill>
          <a:blip r:embed="rId7">
            <a:alphaModFix/>
          </a:blip>
          <a:stretch>
            <a:fillRect/>
          </a:stretch>
        </p:blipFill>
        <p:spPr>
          <a:xfrm>
            <a:off x="8474349" y="1427044"/>
            <a:ext cx="2803875" cy="4338506"/>
          </a:xfrm>
          <a:prstGeom prst="rect">
            <a:avLst/>
          </a:prstGeom>
          <a:noFill/>
          <a:ln cap="flat" cmpd="sng" w="19050">
            <a:solidFill>
              <a:schemeClr val="l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7"/>
          <p:cNvSpPr txBox="1"/>
          <p:nvPr>
            <p:ph type="title"/>
          </p:nvPr>
        </p:nvSpPr>
        <p:spPr>
          <a:xfrm>
            <a:off x="913775" y="618517"/>
            <a:ext cx="10364400" cy="1596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600"/>
              <a:buFont typeface="Twentieth Century"/>
              <a:buNone/>
            </a:pPr>
            <a:r>
              <a:rPr lang="en-US"/>
              <a:t>PCR TESTING</a:t>
            </a:r>
            <a:endParaRPr/>
          </a:p>
          <a:p>
            <a:pPr indent="0" lvl="0" marL="0" rtl="0" algn="ctr">
              <a:spcBef>
                <a:spcPts val="0"/>
              </a:spcBef>
              <a:spcAft>
                <a:spcPts val="0"/>
              </a:spcAft>
              <a:buNone/>
            </a:pPr>
            <a:r>
              <a:t/>
            </a:r>
            <a:endParaRPr/>
          </a:p>
        </p:txBody>
      </p:sp>
      <p:sp>
        <p:nvSpPr>
          <p:cNvPr id="171" name="Google Shape;171;p27"/>
          <p:cNvSpPr txBox="1"/>
          <p:nvPr>
            <p:ph idx="1" type="body"/>
          </p:nvPr>
        </p:nvSpPr>
        <p:spPr>
          <a:xfrm>
            <a:off x="866700" y="2692450"/>
            <a:ext cx="5282400" cy="2762100"/>
          </a:xfrm>
          <a:prstGeom prst="rect">
            <a:avLst/>
          </a:prstGeom>
        </p:spPr>
        <p:txBody>
          <a:bodyPr anchorCtr="0" anchor="t" bIns="45700" lIns="91425" spcFirstLastPara="1" rIns="91425" wrap="square" tIns="45700">
            <a:normAutofit lnSpcReduction="20000"/>
          </a:bodyPr>
          <a:lstStyle/>
          <a:p>
            <a:pPr indent="-228600" lvl="0" marL="228600" rtl="0" algn="l">
              <a:lnSpc>
                <a:spcPct val="110000"/>
              </a:lnSpc>
              <a:spcBef>
                <a:spcPts val="0"/>
              </a:spcBef>
              <a:spcAft>
                <a:spcPts val="0"/>
              </a:spcAft>
              <a:buSzPts val="2000"/>
              <a:buChar char="•"/>
            </a:pPr>
            <a:r>
              <a:rPr b="1" lang="en-US"/>
              <a:t>JULY 21, 2021 </a:t>
            </a:r>
            <a:endParaRPr/>
          </a:p>
          <a:p>
            <a:pPr indent="-254000" lvl="1" marL="685800" rtl="0" algn="l">
              <a:lnSpc>
                <a:spcPct val="110000"/>
              </a:lnSpc>
              <a:spcBef>
                <a:spcPts val="500"/>
              </a:spcBef>
              <a:spcAft>
                <a:spcPts val="0"/>
              </a:spcAft>
              <a:buSzPts val="1800"/>
              <a:buChar char="•"/>
            </a:pPr>
            <a:r>
              <a:rPr lang="en-US"/>
              <a:t>CDC releases lab changes for testing. They will withdraw FDA, EUA to allow labs to select and implement alternatives. </a:t>
            </a:r>
            <a:endParaRPr sz="2200"/>
          </a:p>
          <a:p>
            <a:pPr indent="-254000" lvl="1" marL="685800" rtl="0" algn="l">
              <a:lnSpc>
                <a:spcPct val="110000"/>
              </a:lnSpc>
              <a:spcBef>
                <a:spcPts val="500"/>
              </a:spcBef>
              <a:spcAft>
                <a:spcPts val="0"/>
              </a:spcAft>
              <a:buSzPts val="1800"/>
              <a:buChar char="•"/>
            </a:pPr>
            <a:r>
              <a:rPr lang="en-US"/>
              <a:t>See highlighted text</a:t>
            </a:r>
            <a:endParaRPr sz="2200"/>
          </a:p>
          <a:p>
            <a:pPr indent="-254000" lvl="1" marL="685800" rtl="0" algn="l">
              <a:lnSpc>
                <a:spcPct val="110000"/>
              </a:lnSpc>
              <a:spcBef>
                <a:spcPts val="500"/>
              </a:spcBef>
              <a:spcAft>
                <a:spcPts val="0"/>
              </a:spcAft>
              <a:buSzPts val="1800"/>
              <a:buChar char="•"/>
            </a:pPr>
            <a:r>
              <a:rPr lang="en-US"/>
              <a:t>The PCR Ct value matters. </a:t>
            </a:r>
            <a:endParaRPr sz="2200"/>
          </a:p>
          <a:p>
            <a:pPr indent="0" lvl="0" marL="0" rtl="0" algn="l">
              <a:spcBef>
                <a:spcPts val="1000"/>
              </a:spcBef>
              <a:spcAft>
                <a:spcPts val="0"/>
              </a:spcAft>
              <a:buNone/>
            </a:pPr>
            <a:r>
              <a:t/>
            </a:r>
            <a:endParaRPr/>
          </a:p>
        </p:txBody>
      </p:sp>
      <p:pic>
        <p:nvPicPr>
          <p:cNvPr descr="Text&#10;&#10;Description automatically generated" id="172" name="Google Shape;172;p27"/>
          <p:cNvPicPr preferRelativeResize="0"/>
          <p:nvPr/>
        </p:nvPicPr>
        <p:blipFill rotWithShape="1">
          <a:blip r:embed="rId3">
            <a:alphaModFix/>
          </a:blip>
          <a:srcRect b="0" l="0" r="0" t="0"/>
          <a:stretch/>
        </p:blipFill>
        <p:spPr>
          <a:xfrm>
            <a:off x="6039750" y="1730275"/>
            <a:ext cx="5578574" cy="43319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8"/>
          <p:cNvSpPr txBox="1"/>
          <p:nvPr>
            <p:ph idx="1" type="body"/>
          </p:nvPr>
        </p:nvSpPr>
        <p:spPr>
          <a:xfrm>
            <a:off x="914099" y="1642167"/>
            <a:ext cx="10363800" cy="3424200"/>
          </a:xfrm>
          <a:prstGeom prst="rect">
            <a:avLst/>
          </a:prstGeom>
        </p:spPr>
        <p:txBody>
          <a:bodyPr anchorCtr="0" anchor="t" bIns="45700" lIns="91425" spcFirstLastPara="1" rIns="91425" wrap="square" tIns="45700">
            <a:normAutofit/>
          </a:bodyPr>
          <a:lstStyle/>
          <a:p>
            <a:pPr indent="0" lvl="0" marL="457200" rtl="0" algn="ctr">
              <a:spcBef>
                <a:spcPts val="1000"/>
              </a:spcBef>
              <a:spcAft>
                <a:spcPts val="0"/>
              </a:spcAft>
              <a:buNone/>
            </a:pPr>
            <a:r>
              <a:rPr lang="en-US" sz="4400"/>
              <a:t>Masking the Science and Disastrous Public Health Policies</a:t>
            </a:r>
            <a:endParaRPr sz="4400"/>
          </a:p>
        </p:txBody>
      </p:sp>
      <p:pic>
        <p:nvPicPr>
          <p:cNvPr id="179" name="Google Shape;179;p28"/>
          <p:cNvPicPr preferRelativeResize="0"/>
          <p:nvPr/>
        </p:nvPicPr>
        <p:blipFill>
          <a:blip r:embed="rId3">
            <a:alphaModFix/>
          </a:blip>
          <a:stretch>
            <a:fillRect/>
          </a:stretch>
        </p:blipFill>
        <p:spPr>
          <a:xfrm>
            <a:off x="3622613" y="3392450"/>
            <a:ext cx="4946775" cy="2796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txBox="1"/>
          <p:nvPr>
            <p:ph type="title"/>
          </p:nvPr>
        </p:nvSpPr>
        <p:spPr>
          <a:xfrm>
            <a:off x="913774" y="60543"/>
            <a:ext cx="10364451" cy="15961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u="sng"/>
              <a:t>MASKS</a:t>
            </a:r>
            <a:r>
              <a:rPr lang="en-US"/>
              <a:t> </a:t>
            </a:r>
            <a:br>
              <a:rPr b="1" lang="en-US"/>
            </a:br>
            <a:endParaRPr/>
          </a:p>
        </p:txBody>
      </p:sp>
      <p:sp>
        <p:nvSpPr>
          <p:cNvPr id="185" name="Google Shape;185;p29"/>
          <p:cNvSpPr txBox="1"/>
          <p:nvPr/>
        </p:nvSpPr>
        <p:spPr>
          <a:xfrm>
            <a:off x="0" y="969275"/>
            <a:ext cx="7189500" cy="5325600"/>
          </a:xfrm>
          <a:prstGeom prst="rect">
            <a:avLst/>
          </a:prstGeom>
          <a:noFill/>
          <a:ln>
            <a:noFill/>
          </a:ln>
        </p:spPr>
        <p:txBody>
          <a:bodyPr anchorCtr="0" anchor="t" bIns="45700" lIns="91425" spcFirstLastPara="1" rIns="91425" wrap="square" tIns="45700">
            <a:spAutoFit/>
          </a:bodyPr>
          <a:lstStyle/>
          <a:p>
            <a:pPr indent="-222250" lvl="0" marL="1714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Twentieth Century"/>
                <a:ea typeface="Twentieth Century"/>
                <a:cs typeface="Twentieth Century"/>
                <a:sym typeface="Twentieth Century"/>
              </a:rPr>
              <a:t>A May 2020 meta-study on pandemic influenza published by the </a:t>
            </a:r>
            <a:r>
              <a:rPr b="1" i="0" lang="en-US" sz="1700" u="none" cap="none" strike="noStrike">
                <a:solidFill>
                  <a:schemeClr val="dk1"/>
                </a:solidFill>
                <a:latin typeface="Twentieth Century"/>
                <a:ea typeface="Twentieth Century"/>
                <a:cs typeface="Twentieth Century"/>
                <a:sym typeface="Twentieth Century"/>
              </a:rPr>
              <a:t>US CDC</a:t>
            </a:r>
            <a:r>
              <a:rPr b="0" i="0" lang="en-US" sz="1700" u="none" cap="none" strike="noStrike">
                <a:solidFill>
                  <a:schemeClr val="dk1"/>
                </a:solidFill>
                <a:latin typeface="Twentieth Century"/>
                <a:ea typeface="Twentieth Century"/>
                <a:cs typeface="Twentieth Century"/>
                <a:sym typeface="Twentieth Century"/>
              </a:rPr>
              <a:t> found that face masks had no effect, neither as personal protective equipment nor as a source control. (</a:t>
            </a:r>
            <a:r>
              <a:rPr b="0" i="0" lang="en-US" sz="1700" u="sng" cap="none" strike="noStrike">
                <a:solidFill>
                  <a:schemeClr val="hlink"/>
                </a:solidFill>
                <a:latin typeface="Twentieth Century"/>
                <a:ea typeface="Twentieth Century"/>
                <a:cs typeface="Twentieth Century"/>
                <a:sym typeface="Twentieth Century"/>
                <a:hlinkClick r:id="rId3"/>
              </a:rPr>
              <a:t>14 RCT</a:t>
            </a:r>
            <a:r>
              <a:rPr lang="en-US" sz="1700" u="sng">
                <a:solidFill>
                  <a:schemeClr val="hlink"/>
                </a:solidFill>
                <a:latin typeface="Twentieth Century"/>
                <a:ea typeface="Twentieth Century"/>
                <a:cs typeface="Twentieth Century"/>
                <a:sym typeface="Twentieth Century"/>
                <a:hlinkClick r:id="rId4"/>
              </a:rPr>
              <a:t>’s</a:t>
            </a:r>
            <a:r>
              <a:rPr lang="en-US" sz="1700">
                <a:solidFill>
                  <a:schemeClr val="dk1"/>
                </a:solidFill>
                <a:latin typeface="Twentieth Century"/>
                <a:ea typeface="Twentieth Century"/>
                <a:cs typeface="Twentieth Century"/>
                <a:sym typeface="Twentieth Century"/>
              </a:rPr>
              <a:t>) </a:t>
            </a:r>
            <a:endParaRPr b="0" i="0" sz="1700" u="none" cap="none" strike="noStrike">
              <a:solidFill>
                <a:schemeClr val="dk1"/>
              </a:solidFill>
              <a:latin typeface="Twentieth Century"/>
              <a:ea typeface="Twentieth Century"/>
              <a:cs typeface="Twentieth Century"/>
              <a:sym typeface="Twentieth Century"/>
            </a:endParaRPr>
          </a:p>
          <a:p>
            <a:pPr indent="0" lvl="0" marL="91440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Twentieth Century"/>
              <a:ea typeface="Twentieth Century"/>
              <a:cs typeface="Twentieth Century"/>
              <a:sym typeface="Twentieth Century"/>
            </a:endParaRPr>
          </a:p>
          <a:p>
            <a:pPr indent="-190500" lvl="0" marL="1714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Twentieth Century"/>
                <a:ea typeface="Twentieth Century"/>
                <a:cs typeface="Twentieth Century"/>
                <a:sym typeface="Twentieth Century"/>
              </a:rPr>
              <a:t>An analysis from Brown University, found that "In all analyses, rates are similar for staff in districts with mask mandates for both students and staff versus those with staff-only mandates. Further, we do not see a correlation between mask mandates and Covid-19 rates among students in either adjusted or unadjusted analysis</a:t>
            </a:r>
            <a:r>
              <a:rPr lang="en-US" sz="1700">
                <a:solidFill>
                  <a:schemeClr val="dk1"/>
                </a:solidFill>
                <a:latin typeface="Twentieth Century"/>
                <a:ea typeface="Twentieth Century"/>
                <a:cs typeface="Twentieth Century"/>
                <a:sym typeface="Twentieth Century"/>
              </a:rPr>
              <a:t> -</a:t>
            </a:r>
            <a:r>
              <a:rPr b="0" i="0" lang="en-US" sz="1700" u="none" cap="none" strike="noStrike">
                <a:solidFill>
                  <a:schemeClr val="dk1"/>
                </a:solidFill>
                <a:latin typeface="Twentieth Century"/>
                <a:ea typeface="Twentieth Century"/>
                <a:cs typeface="Twentieth Century"/>
                <a:sym typeface="Twentieth Century"/>
              </a:rPr>
              <a:t>(</a:t>
            </a:r>
            <a:r>
              <a:rPr b="0" i="0" lang="en-US" sz="1700" u="sng" cap="none" strike="noStrike">
                <a:solidFill>
                  <a:schemeClr val="hlink"/>
                </a:solidFill>
                <a:latin typeface="Twentieth Century"/>
                <a:ea typeface="Twentieth Century"/>
                <a:cs typeface="Twentieth Century"/>
                <a:sym typeface="Twentieth Century"/>
                <a:hlinkClick r:id="rId5"/>
              </a:rPr>
              <a:t>12 million participa</a:t>
            </a:r>
            <a:r>
              <a:rPr lang="en-US" sz="1700" u="sng">
                <a:solidFill>
                  <a:schemeClr val="hlink"/>
                </a:solidFill>
                <a:latin typeface="Twentieth Century"/>
                <a:ea typeface="Twentieth Century"/>
                <a:cs typeface="Twentieth Century"/>
                <a:sym typeface="Twentieth Century"/>
                <a:hlinkClick r:id="rId6"/>
              </a:rPr>
              <a:t>nts</a:t>
            </a:r>
            <a:r>
              <a:rPr lang="en-US" sz="1700">
                <a:solidFill>
                  <a:schemeClr val="dk1"/>
                </a:solidFill>
                <a:latin typeface="Twentieth Century"/>
                <a:ea typeface="Twentieth Century"/>
                <a:cs typeface="Twentieth Century"/>
                <a:sym typeface="Twentieth Century"/>
              </a:rPr>
              <a:t>)</a:t>
            </a:r>
            <a:br>
              <a:rPr b="0" i="0" lang="en-US" sz="1700" u="none" cap="none" strike="noStrike">
                <a:solidFill>
                  <a:schemeClr val="dk1"/>
                </a:solidFill>
                <a:latin typeface="Twentieth Century"/>
                <a:ea typeface="Twentieth Century"/>
                <a:cs typeface="Twentieth Century"/>
                <a:sym typeface="Twentieth Century"/>
              </a:rPr>
            </a:br>
            <a:endParaRPr b="0" i="0" sz="1700" u="sng" cap="none" strike="noStrike">
              <a:solidFill>
                <a:schemeClr val="dk1"/>
              </a:solidFill>
              <a:latin typeface="Twentieth Century"/>
              <a:ea typeface="Twentieth Century"/>
              <a:cs typeface="Twentieth Century"/>
              <a:sym typeface="Twentieth Century"/>
            </a:endParaRPr>
          </a:p>
          <a:p>
            <a:pPr indent="-190500" lvl="0" marL="1714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Twentieth Century"/>
                <a:ea typeface="Twentieth Century"/>
                <a:cs typeface="Twentieth Century"/>
                <a:sym typeface="Twentieth Century"/>
              </a:rPr>
              <a:t>As </a:t>
            </a:r>
            <a:r>
              <a:rPr b="0" i="1" lang="en-US" sz="1700" u="none" cap="none" strike="noStrike">
                <a:solidFill>
                  <a:schemeClr val="dk1"/>
                </a:solidFill>
                <a:latin typeface="Twentieth Century"/>
                <a:ea typeface="Twentieth Century"/>
                <a:cs typeface="Twentieth Century"/>
                <a:sym typeface="Twentieth Century"/>
              </a:rPr>
              <a:t>New York </a:t>
            </a:r>
            <a:r>
              <a:rPr b="0" i="0" lang="en-US" sz="1700" u="none" cap="none" strike="noStrike">
                <a:solidFill>
                  <a:schemeClr val="dk1"/>
                </a:solidFill>
                <a:latin typeface="Twentieth Century"/>
                <a:ea typeface="Twentieth Century"/>
                <a:cs typeface="Twentieth Century"/>
                <a:sym typeface="Twentieth Century"/>
              </a:rPr>
              <a:t>magazine noted, many European nations have exempted students from mask mandates</a:t>
            </a:r>
            <a:r>
              <a:rPr lang="en-US" sz="1700">
                <a:solidFill>
                  <a:schemeClr val="dk1"/>
                </a:solidFill>
                <a:latin typeface="Twentieth Century"/>
                <a:ea typeface="Twentieth Century"/>
                <a:cs typeface="Twentieth Century"/>
                <a:sym typeface="Twentieth Century"/>
              </a:rPr>
              <a:t>.</a:t>
            </a:r>
            <a:endParaRPr b="0" i="0" sz="1900" u="none" cap="none" strike="noStrike">
              <a:solidFill>
                <a:srgbClr val="000000"/>
              </a:solidFill>
              <a:latin typeface="Arial"/>
              <a:ea typeface="Arial"/>
              <a:cs typeface="Arial"/>
              <a:sym typeface="Arial"/>
            </a:endParaRPr>
          </a:p>
          <a:p>
            <a:pPr indent="-336550" lvl="1" marL="6286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Twentieth Century"/>
                <a:ea typeface="Twentieth Century"/>
                <a:cs typeface="Twentieth Century"/>
                <a:sym typeface="Twentieth Century"/>
              </a:rPr>
              <a:t>“These countries, along with the World Health Organization, whose child-masking guidance differs substantially from the CDC’s recommendations, have explicitly recognized that the decision to mask students carries with it potential academic and social harms for children and may lack a clear benefit.”</a:t>
            </a:r>
            <a:endParaRPr b="1" i="0" sz="17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400"/>
              <a:buFont typeface="Arial"/>
              <a:buNone/>
            </a:pPr>
            <a:r>
              <a:t/>
            </a:r>
            <a:endParaRPr i="0" sz="1700" u="none" cap="none" strike="noStrike">
              <a:solidFill>
                <a:schemeClr val="dk1"/>
              </a:solidFill>
              <a:latin typeface="Twentieth Century"/>
              <a:ea typeface="Twentieth Century"/>
              <a:cs typeface="Twentieth Century"/>
              <a:sym typeface="Twentieth Century"/>
            </a:endParaRPr>
          </a:p>
          <a:p>
            <a:pPr indent="-190500" lvl="0" marL="171450" marR="0" rtl="0" algn="l">
              <a:lnSpc>
                <a:spcPct val="100000"/>
              </a:lnSpc>
              <a:spcBef>
                <a:spcPts val="0"/>
              </a:spcBef>
              <a:spcAft>
                <a:spcPts val="0"/>
              </a:spcAft>
              <a:buClr>
                <a:schemeClr val="dk1"/>
              </a:buClr>
              <a:buSzPts val="1700"/>
              <a:buChar char="•"/>
            </a:pPr>
            <a:r>
              <a:rPr i="0" lang="en-US" sz="1700" u="none" cap="none" strike="noStrike">
                <a:solidFill>
                  <a:schemeClr val="dk1"/>
                </a:solidFill>
                <a:latin typeface="Twentieth Century"/>
                <a:ea typeface="Twentieth Century"/>
                <a:cs typeface="Twentieth Century"/>
                <a:sym typeface="Twentieth Century"/>
              </a:rPr>
              <a:t>We have research on </a:t>
            </a:r>
            <a:r>
              <a:rPr lang="en-US" sz="1700">
                <a:solidFill>
                  <a:schemeClr val="dk1"/>
                </a:solidFill>
                <a:latin typeface="Twentieth Century"/>
                <a:ea typeface="Twentieth Century"/>
                <a:cs typeface="Twentieth Century"/>
                <a:sym typeface="Twentieth Century"/>
              </a:rPr>
              <a:t>48</a:t>
            </a:r>
            <a:r>
              <a:rPr i="0" lang="en-US" sz="1700" u="none" cap="none" strike="noStrike">
                <a:solidFill>
                  <a:schemeClr val="dk1"/>
                </a:solidFill>
                <a:latin typeface="Twentieth Century"/>
                <a:ea typeface="Twentieth Century"/>
                <a:cs typeface="Twentieth Century"/>
                <a:sym typeface="Twentieth Century"/>
              </a:rPr>
              <a:t>+ peer reviewed studies on mask use for review and included in the notes</a:t>
            </a:r>
            <a:endParaRPr b="0" i="0" sz="1900" u="none" cap="none" strike="noStrike">
              <a:solidFill>
                <a:srgbClr val="000000"/>
              </a:solidFill>
              <a:latin typeface="Arial"/>
              <a:ea typeface="Arial"/>
              <a:cs typeface="Arial"/>
              <a:sym typeface="Arial"/>
            </a:endParaRPr>
          </a:p>
        </p:txBody>
      </p:sp>
      <p:pic>
        <p:nvPicPr>
          <p:cNvPr id="186" name="Google Shape;186;p29"/>
          <p:cNvPicPr preferRelativeResize="0"/>
          <p:nvPr/>
        </p:nvPicPr>
        <p:blipFill rotWithShape="1">
          <a:blip r:embed="rId7">
            <a:alphaModFix/>
          </a:blip>
          <a:srcRect b="0" l="0" r="0" t="0"/>
          <a:stretch/>
        </p:blipFill>
        <p:spPr>
          <a:xfrm>
            <a:off x="7166575" y="2889825"/>
            <a:ext cx="5113924" cy="3036400"/>
          </a:xfrm>
          <a:prstGeom prst="rect">
            <a:avLst/>
          </a:prstGeom>
          <a:noFill/>
          <a:ln>
            <a:noFill/>
          </a:ln>
        </p:spPr>
      </p:pic>
      <p:sp>
        <p:nvSpPr>
          <p:cNvPr id="187" name="Google Shape;187;p29"/>
          <p:cNvSpPr txBox="1"/>
          <p:nvPr/>
        </p:nvSpPr>
        <p:spPr>
          <a:xfrm>
            <a:off x="7560375" y="5926225"/>
            <a:ext cx="4479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600" u="sng" cap="none" strike="noStrike">
                <a:solidFill>
                  <a:schemeClr val="hlink"/>
                </a:solidFill>
                <a:latin typeface="Twentieth Century"/>
                <a:ea typeface="Twentieth Century"/>
                <a:cs typeface="Twentieth Century"/>
                <a:sym typeface="Twentieth Century"/>
                <a:hlinkClick r:id="rId8"/>
              </a:rPr>
              <a:t>European Center for Disease Prevention and Control,</a:t>
            </a:r>
            <a:r>
              <a:rPr b="0" i="0" lang="en-US" sz="1600" u="none" cap="none" strike="noStrike">
                <a:solidFill>
                  <a:srgbClr val="000000"/>
                </a:solidFill>
                <a:latin typeface="Twentieth Century"/>
                <a:ea typeface="Twentieth Century"/>
                <a:cs typeface="Twentieth Century"/>
                <a:sym typeface="Twentieth Century"/>
              </a:rPr>
              <a:t> </a:t>
            </a:r>
            <a:r>
              <a:rPr b="0" i="0" lang="en-US" sz="1600" u="none" cap="none" strike="noStrike">
                <a:solidFill>
                  <a:srgbClr val="00FFFF"/>
                </a:solidFill>
                <a:latin typeface="Twentieth Century"/>
                <a:ea typeface="Twentieth Century"/>
                <a:cs typeface="Twentieth Century"/>
                <a:sym typeface="Twentieth Century"/>
              </a:rPr>
              <a:t>September 8th, 2021</a:t>
            </a:r>
            <a:endParaRPr b="0" i="0" sz="1600" u="none" cap="none" strike="noStrike">
              <a:solidFill>
                <a:srgbClr val="00FFFF"/>
              </a:solidFill>
              <a:latin typeface="Twentieth Century"/>
              <a:ea typeface="Twentieth Century"/>
              <a:cs typeface="Twentieth Century"/>
              <a:sym typeface="Twentieth Century"/>
            </a:endParaRPr>
          </a:p>
        </p:txBody>
      </p:sp>
      <p:pic>
        <p:nvPicPr>
          <p:cNvPr id="188" name="Google Shape;188;p29"/>
          <p:cNvPicPr preferRelativeResize="0"/>
          <p:nvPr/>
        </p:nvPicPr>
        <p:blipFill>
          <a:blip r:embed="rId9">
            <a:alphaModFix/>
          </a:blip>
          <a:stretch>
            <a:fillRect/>
          </a:stretch>
        </p:blipFill>
        <p:spPr>
          <a:xfrm>
            <a:off x="7916900" y="186775"/>
            <a:ext cx="3766227" cy="2339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B7B7B7"/>
            </a:gs>
          </a:gsLst>
          <a:lin ang="5400000" scaled="0"/>
        </a:gradFill>
      </p:bgPr>
    </p:bg>
    <p:spTree>
      <p:nvGrpSpPr>
        <p:cNvPr id="193" name="Shape 193"/>
        <p:cNvGrpSpPr/>
        <p:nvPr/>
      </p:nvGrpSpPr>
      <p:grpSpPr>
        <a:xfrm>
          <a:off x="0" y="0"/>
          <a:ext cx="0" cy="0"/>
          <a:chOff x="0" y="0"/>
          <a:chExt cx="0" cy="0"/>
        </a:xfrm>
      </p:grpSpPr>
      <p:pic>
        <p:nvPicPr>
          <p:cNvPr id="194" name="Google Shape;194;p30"/>
          <p:cNvPicPr preferRelativeResize="0"/>
          <p:nvPr/>
        </p:nvPicPr>
        <p:blipFill rotWithShape="1">
          <a:blip r:embed="rId3">
            <a:alphaModFix/>
          </a:blip>
          <a:srcRect b="0" l="0" r="0" t="0"/>
          <a:stretch/>
        </p:blipFill>
        <p:spPr>
          <a:xfrm>
            <a:off x="0" y="-1"/>
            <a:ext cx="12192003" cy="6858001"/>
          </a:xfrm>
          <a:prstGeom prst="rect">
            <a:avLst/>
          </a:prstGeom>
          <a:noFill/>
          <a:ln>
            <a:noFill/>
          </a:ln>
        </p:spPr>
      </p:pic>
      <p:pic>
        <p:nvPicPr>
          <p:cNvPr id="195" name="Google Shape;195;p30"/>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96" name="Google Shape;196;p30"/>
          <p:cNvSpPr txBox="1"/>
          <p:nvPr>
            <p:ph type="title"/>
          </p:nvPr>
        </p:nvSpPr>
        <p:spPr>
          <a:xfrm>
            <a:off x="2014600" y="96852"/>
            <a:ext cx="8690100" cy="7881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Twentieth Century"/>
              <a:buNone/>
            </a:pPr>
            <a:r>
              <a:rPr lang="en-US" sz="4800"/>
              <a:t>THE ILLUSION OF CONTROL</a:t>
            </a:r>
            <a:endParaRPr/>
          </a:p>
        </p:txBody>
      </p:sp>
      <p:sp>
        <p:nvSpPr>
          <p:cNvPr id="197" name="Google Shape;197;p30"/>
          <p:cNvSpPr/>
          <p:nvPr/>
        </p:nvSpPr>
        <p:spPr>
          <a:xfrm>
            <a:off x="749975" y="1266472"/>
            <a:ext cx="10364400" cy="5192400"/>
          </a:xfrm>
          <a:prstGeom prst="roundRect">
            <a:avLst>
              <a:gd fmla="val 4838" name="adj"/>
            </a:avLst>
          </a:prstGeom>
          <a:solidFill>
            <a:srgbClr val="FFFFFF"/>
          </a:solidFill>
          <a:ln cap="sq" cmpd="sng" w="82550">
            <a:solidFill>
              <a:srgbClr val="EAEAE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descr="https://lh3.googleusercontent.com/MUljCIZH4ecM6PMkV4SgWNYYMn7CCU6o_afNhbTuvuPgbRcz9hQPY3yXbTiu2nng1GPL0n3tFtbA8fPAvxOOQB7xGOnb2j0xo-Uel0HH53v2YUFH6vP8OPjGzQcGBxInO5g-BVAH=s0" id="198" name="Google Shape;198;p30"/>
          <p:cNvPicPr preferRelativeResize="0"/>
          <p:nvPr/>
        </p:nvPicPr>
        <p:blipFill rotWithShape="1">
          <a:blip r:embed="rId5">
            <a:alphaModFix/>
          </a:blip>
          <a:srcRect b="0" l="0" r="0" t="0"/>
          <a:stretch/>
        </p:blipFill>
        <p:spPr>
          <a:xfrm>
            <a:off x="1164825" y="1302000"/>
            <a:ext cx="4427400" cy="2501400"/>
          </a:xfrm>
          <a:prstGeom prst="roundRect">
            <a:avLst>
              <a:gd fmla="val 5301" name="adj"/>
            </a:avLst>
          </a:prstGeom>
          <a:noFill/>
          <a:ln>
            <a:noFill/>
          </a:ln>
        </p:spPr>
      </p:pic>
      <p:pic>
        <p:nvPicPr>
          <p:cNvPr id="199" name="Google Shape;199;p30"/>
          <p:cNvPicPr preferRelativeResize="0"/>
          <p:nvPr/>
        </p:nvPicPr>
        <p:blipFill rotWithShape="1">
          <a:blip r:embed="rId6">
            <a:alphaModFix/>
          </a:blip>
          <a:srcRect b="0" l="0" r="0" t="0"/>
          <a:stretch/>
        </p:blipFill>
        <p:spPr>
          <a:xfrm>
            <a:off x="6147775" y="1302000"/>
            <a:ext cx="4699200" cy="2501400"/>
          </a:xfrm>
          <a:prstGeom prst="roundRect">
            <a:avLst>
              <a:gd fmla="val 5301" name="adj"/>
            </a:avLst>
          </a:prstGeom>
          <a:noFill/>
          <a:ln>
            <a:noFill/>
          </a:ln>
        </p:spPr>
      </p:pic>
      <p:pic>
        <p:nvPicPr>
          <p:cNvPr id="200" name="Google Shape;200;p30"/>
          <p:cNvPicPr preferRelativeResize="0"/>
          <p:nvPr/>
        </p:nvPicPr>
        <p:blipFill>
          <a:blip r:embed="rId7">
            <a:alphaModFix/>
          </a:blip>
          <a:stretch>
            <a:fillRect/>
          </a:stretch>
        </p:blipFill>
        <p:spPr>
          <a:xfrm>
            <a:off x="1164825" y="3928450"/>
            <a:ext cx="4512225" cy="2332249"/>
          </a:xfrm>
          <a:prstGeom prst="rect">
            <a:avLst/>
          </a:prstGeom>
          <a:noFill/>
          <a:ln>
            <a:noFill/>
          </a:ln>
        </p:spPr>
      </p:pic>
      <p:pic>
        <p:nvPicPr>
          <p:cNvPr id="201" name="Google Shape;201;p30"/>
          <p:cNvPicPr preferRelativeResize="0"/>
          <p:nvPr/>
        </p:nvPicPr>
        <p:blipFill rotWithShape="1">
          <a:blip r:embed="rId8">
            <a:alphaModFix/>
          </a:blip>
          <a:srcRect b="0" l="0" r="0" t="0"/>
          <a:stretch/>
        </p:blipFill>
        <p:spPr>
          <a:xfrm>
            <a:off x="6290050" y="3890775"/>
            <a:ext cx="4556923" cy="2314601"/>
          </a:xfrm>
          <a:prstGeom prst="rect">
            <a:avLst/>
          </a:prstGeom>
          <a:noFill/>
          <a:ln cap="sq" cmpd="sng" w="82550">
            <a:solidFill>
              <a:srgbClr val="EAEAEA"/>
            </a:solidFill>
            <a:prstDash val="solid"/>
            <a:miter lim="8000"/>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1"/>
          <p:cNvPicPr preferRelativeResize="0"/>
          <p:nvPr/>
        </p:nvPicPr>
        <p:blipFill rotWithShape="1">
          <a:blip r:embed="rId3">
            <a:alphaModFix/>
          </a:blip>
          <a:srcRect b="0" l="0" r="0" t="21351"/>
          <a:stretch/>
        </p:blipFill>
        <p:spPr>
          <a:xfrm>
            <a:off x="4840675" y="99650"/>
            <a:ext cx="3190375" cy="3898699"/>
          </a:xfrm>
          <a:prstGeom prst="rect">
            <a:avLst/>
          </a:prstGeom>
          <a:noFill/>
          <a:ln>
            <a:noFill/>
          </a:ln>
        </p:spPr>
      </p:pic>
      <p:pic>
        <p:nvPicPr>
          <p:cNvPr id="208" name="Google Shape;208;p31"/>
          <p:cNvPicPr preferRelativeResize="0"/>
          <p:nvPr/>
        </p:nvPicPr>
        <p:blipFill rotWithShape="1">
          <a:blip r:embed="rId4">
            <a:alphaModFix/>
          </a:blip>
          <a:srcRect b="0" l="0" r="0" t="20312"/>
          <a:stretch/>
        </p:blipFill>
        <p:spPr>
          <a:xfrm>
            <a:off x="212175" y="99650"/>
            <a:ext cx="4408299" cy="3898701"/>
          </a:xfrm>
          <a:prstGeom prst="rect">
            <a:avLst/>
          </a:prstGeom>
          <a:noFill/>
          <a:ln>
            <a:noFill/>
          </a:ln>
        </p:spPr>
      </p:pic>
      <p:pic>
        <p:nvPicPr>
          <p:cNvPr id="209" name="Google Shape;209;p31"/>
          <p:cNvPicPr preferRelativeResize="0"/>
          <p:nvPr/>
        </p:nvPicPr>
        <p:blipFill rotWithShape="1">
          <a:blip r:embed="rId5">
            <a:alphaModFix/>
          </a:blip>
          <a:srcRect b="0" l="0" r="0" t="0"/>
          <a:stretch/>
        </p:blipFill>
        <p:spPr>
          <a:xfrm>
            <a:off x="212175" y="4108725"/>
            <a:ext cx="3760827" cy="2529499"/>
          </a:xfrm>
          <a:prstGeom prst="rect">
            <a:avLst/>
          </a:prstGeom>
          <a:noFill/>
          <a:ln>
            <a:noFill/>
          </a:ln>
        </p:spPr>
      </p:pic>
      <p:pic>
        <p:nvPicPr>
          <p:cNvPr id="210" name="Google Shape;210;p31"/>
          <p:cNvPicPr preferRelativeResize="0"/>
          <p:nvPr/>
        </p:nvPicPr>
        <p:blipFill rotWithShape="1">
          <a:blip r:embed="rId6">
            <a:alphaModFix/>
          </a:blip>
          <a:srcRect b="11126" l="0" r="0" t="9571"/>
          <a:stretch/>
        </p:blipFill>
        <p:spPr>
          <a:xfrm>
            <a:off x="8729800" y="99650"/>
            <a:ext cx="2713750" cy="2529500"/>
          </a:xfrm>
          <a:prstGeom prst="rect">
            <a:avLst/>
          </a:prstGeom>
          <a:noFill/>
          <a:ln>
            <a:noFill/>
          </a:ln>
        </p:spPr>
      </p:pic>
      <p:pic>
        <p:nvPicPr>
          <p:cNvPr id="211" name="Google Shape;211;p31"/>
          <p:cNvPicPr preferRelativeResize="0"/>
          <p:nvPr/>
        </p:nvPicPr>
        <p:blipFill>
          <a:blip r:embed="rId7">
            <a:alphaModFix/>
          </a:blip>
          <a:stretch>
            <a:fillRect/>
          </a:stretch>
        </p:blipFill>
        <p:spPr>
          <a:xfrm>
            <a:off x="4160971" y="4096049"/>
            <a:ext cx="3870070" cy="2554851"/>
          </a:xfrm>
          <a:prstGeom prst="rect">
            <a:avLst/>
          </a:prstGeom>
          <a:noFill/>
          <a:ln>
            <a:noFill/>
          </a:ln>
        </p:spPr>
      </p:pic>
      <p:pic>
        <p:nvPicPr>
          <p:cNvPr id="212" name="Google Shape;212;p31"/>
          <p:cNvPicPr preferRelativeResize="0"/>
          <p:nvPr/>
        </p:nvPicPr>
        <p:blipFill>
          <a:blip r:embed="rId8">
            <a:alphaModFix/>
          </a:blip>
          <a:stretch>
            <a:fillRect/>
          </a:stretch>
        </p:blipFill>
        <p:spPr>
          <a:xfrm>
            <a:off x="8179038" y="2834700"/>
            <a:ext cx="3815275" cy="38035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txBox="1"/>
          <p:nvPr>
            <p:ph type="title"/>
          </p:nvPr>
        </p:nvSpPr>
        <p:spPr>
          <a:xfrm>
            <a:off x="0" y="0"/>
            <a:ext cx="5276400" cy="1596300"/>
          </a:xfrm>
          <a:prstGeom prst="rect">
            <a:avLst/>
          </a:prstGeom>
          <a:solidFill>
            <a:srgbClr val="C9DAF8"/>
          </a:solidFill>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solidFill>
                  <a:schemeClr val="lt1"/>
                </a:solidFill>
              </a:rPr>
              <a:t>How to mitigate a pandemic - thoughts from 2006</a:t>
            </a:r>
            <a:endParaRPr>
              <a:solidFill>
                <a:schemeClr val="lt1"/>
              </a:solidFill>
            </a:endParaRPr>
          </a:p>
        </p:txBody>
      </p:sp>
      <p:sp>
        <p:nvSpPr>
          <p:cNvPr id="219" name="Google Shape;219;p32"/>
          <p:cNvSpPr txBox="1"/>
          <p:nvPr>
            <p:ph idx="1" type="body"/>
          </p:nvPr>
        </p:nvSpPr>
        <p:spPr>
          <a:xfrm>
            <a:off x="913774" y="2367092"/>
            <a:ext cx="10363800" cy="3424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20" name="Google Shape;220;p32">
            <a:hlinkClick r:id="rId3"/>
          </p:cNvPr>
          <p:cNvPicPr preferRelativeResize="0"/>
          <p:nvPr/>
        </p:nvPicPr>
        <p:blipFill>
          <a:blip r:embed="rId4">
            <a:alphaModFix/>
          </a:blip>
          <a:stretch>
            <a:fillRect/>
          </a:stretch>
        </p:blipFill>
        <p:spPr>
          <a:xfrm>
            <a:off x="-25" y="1540675"/>
            <a:ext cx="5276401" cy="3204750"/>
          </a:xfrm>
          <a:prstGeom prst="rect">
            <a:avLst/>
          </a:prstGeom>
          <a:noFill/>
          <a:ln>
            <a:noFill/>
          </a:ln>
        </p:spPr>
      </p:pic>
      <p:pic>
        <p:nvPicPr>
          <p:cNvPr id="221" name="Google Shape;221;p32"/>
          <p:cNvPicPr preferRelativeResize="0"/>
          <p:nvPr/>
        </p:nvPicPr>
        <p:blipFill rotWithShape="1">
          <a:blip r:embed="rId5">
            <a:alphaModFix/>
          </a:blip>
          <a:srcRect b="66659" l="0" r="0" t="0"/>
          <a:stretch/>
        </p:blipFill>
        <p:spPr>
          <a:xfrm>
            <a:off x="556675" y="4669954"/>
            <a:ext cx="3990975" cy="2188025"/>
          </a:xfrm>
          <a:prstGeom prst="rect">
            <a:avLst/>
          </a:prstGeom>
          <a:noFill/>
          <a:ln>
            <a:noFill/>
          </a:ln>
        </p:spPr>
      </p:pic>
      <p:sp>
        <p:nvSpPr>
          <p:cNvPr id="222" name="Google Shape;222;p32"/>
          <p:cNvSpPr/>
          <p:nvPr/>
        </p:nvSpPr>
        <p:spPr>
          <a:xfrm>
            <a:off x="544638" y="5034513"/>
            <a:ext cx="3871200" cy="14589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 name="Google Shape;223;p32"/>
          <p:cNvPicPr preferRelativeResize="0"/>
          <p:nvPr/>
        </p:nvPicPr>
        <p:blipFill>
          <a:blip r:embed="rId6">
            <a:alphaModFix/>
          </a:blip>
          <a:stretch>
            <a:fillRect/>
          </a:stretch>
        </p:blipFill>
        <p:spPr>
          <a:xfrm>
            <a:off x="5521750" y="226825"/>
            <a:ext cx="3708601" cy="4807700"/>
          </a:xfrm>
          <a:prstGeom prst="rect">
            <a:avLst/>
          </a:prstGeom>
          <a:noFill/>
          <a:ln>
            <a:noFill/>
          </a:ln>
        </p:spPr>
      </p:pic>
      <p:pic>
        <p:nvPicPr>
          <p:cNvPr id="224" name="Google Shape;224;p32"/>
          <p:cNvPicPr preferRelativeResize="0"/>
          <p:nvPr/>
        </p:nvPicPr>
        <p:blipFill rotWithShape="1">
          <a:blip r:embed="rId7">
            <a:alphaModFix/>
          </a:blip>
          <a:srcRect b="0" l="3393" r="3893" t="0"/>
          <a:stretch/>
        </p:blipFill>
        <p:spPr>
          <a:xfrm>
            <a:off x="6915575" y="3484500"/>
            <a:ext cx="5276425" cy="3264426"/>
          </a:xfrm>
          <a:prstGeom prst="rect">
            <a:avLst/>
          </a:prstGeom>
          <a:noFill/>
          <a:ln>
            <a:noFill/>
          </a:ln>
        </p:spPr>
      </p:pic>
      <p:sp>
        <p:nvSpPr>
          <p:cNvPr id="225" name="Google Shape;225;p32"/>
          <p:cNvSpPr/>
          <p:nvPr/>
        </p:nvSpPr>
        <p:spPr>
          <a:xfrm>
            <a:off x="5440050" y="4076625"/>
            <a:ext cx="1377000" cy="436200"/>
          </a:xfrm>
          <a:prstGeom prst="ellipse">
            <a:avLst/>
          </a:prstGeom>
          <a:noFill/>
          <a:ln cap="flat" cmpd="sng" w="38100">
            <a:solidFill>
              <a:srgbClr val="FF33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2"/>
          <p:cNvSpPr/>
          <p:nvPr/>
        </p:nvSpPr>
        <p:spPr>
          <a:xfrm>
            <a:off x="8221400" y="4567450"/>
            <a:ext cx="1377000" cy="558900"/>
          </a:xfrm>
          <a:prstGeom prst="ellipse">
            <a:avLst/>
          </a:prstGeom>
          <a:noFill/>
          <a:ln cap="flat" cmpd="sng" w="38100">
            <a:solidFill>
              <a:srgbClr val="FF33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913800" y="220242"/>
            <a:ext cx="10364400" cy="1596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Disclosure</a:t>
            </a:r>
            <a:endParaRPr/>
          </a:p>
        </p:txBody>
      </p:sp>
      <p:sp>
        <p:nvSpPr>
          <p:cNvPr id="76" name="Google Shape;76;p15"/>
          <p:cNvSpPr txBox="1"/>
          <p:nvPr>
            <p:ph idx="1" type="body"/>
          </p:nvPr>
        </p:nvSpPr>
        <p:spPr>
          <a:xfrm>
            <a:off x="913800" y="1816550"/>
            <a:ext cx="10931400" cy="3424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We are here today as </a:t>
            </a:r>
            <a:r>
              <a:rPr lang="en-US"/>
              <a:t>independent</a:t>
            </a:r>
            <a:r>
              <a:rPr lang="en-US"/>
              <a:t> researchers</a:t>
            </a:r>
            <a:endParaRPr/>
          </a:p>
          <a:p>
            <a:pPr indent="-342900" lvl="0" marL="457200" rtl="0" algn="l">
              <a:spcBef>
                <a:spcPts val="0"/>
              </a:spcBef>
              <a:spcAft>
                <a:spcPts val="0"/>
              </a:spcAft>
              <a:buSzPts val="1800"/>
              <a:buChar char="•"/>
            </a:pPr>
            <a:r>
              <a:rPr lang="en-US"/>
              <a:t>We are not medical doctors, virologists, nurses, or primary care physicians</a:t>
            </a:r>
            <a:endParaRPr/>
          </a:p>
          <a:p>
            <a:pPr indent="-342900" lvl="0" marL="457200" rtl="0" algn="l">
              <a:spcBef>
                <a:spcPts val="0"/>
              </a:spcBef>
              <a:spcAft>
                <a:spcPts val="0"/>
              </a:spcAft>
              <a:buSzPts val="1800"/>
              <a:buChar char="•"/>
            </a:pPr>
            <a:r>
              <a:rPr lang="en-US"/>
              <a:t>We are thankful for individual efforts of Oklahomans over the past 24 months</a:t>
            </a:r>
            <a:endParaRPr/>
          </a:p>
          <a:p>
            <a:pPr indent="-342900" lvl="0" marL="457200" rtl="0" algn="l">
              <a:spcBef>
                <a:spcPts val="0"/>
              </a:spcBef>
              <a:spcAft>
                <a:spcPts val="0"/>
              </a:spcAft>
              <a:buSzPts val="1800"/>
              <a:buChar char="•"/>
            </a:pPr>
            <a:r>
              <a:rPr lang="en-US"/>
              <a:t>We encourage everyone to do their due diligence and check our research.</a:t>
            </a:r>
            <a:endParaRPr/>
          </a:p>
          <a:p>
            <a:pPr indent="-342900" lvl="0" marL="457200" rtl="0" algn="l">
              <a:spcBef>
                <a:spcPts val="0"/>
              </a:spcBef>
              <a:spcAft>
                <a:spcPts val="0"/>
              </a:spcAft>
              <a:buSzPts val="1800"/>
              <a:buChar char="•"/>
            </a:pPr>
            <a:r>
              <a:rPr lang="en-US"/>
              <a:t>We are not perfect.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3"/>
          <p:cNvSpPr txBox="1"/>
          <p:nvPr>
            <p:ph idx="1" type="body"/>
          </p:nvPr>
        </p:nvSpPr>
        <p:spPr>
          <a:xfrm>
            <a:off x="914099" y="1576267"/>
            <a:ext cx="10363800" cy="3424200"/>
          </a:xfrm>
          <a:prstGeom prst="rect">
            <a:avLst/>
          </a:prstGeom>
        </p:spPr>
        <p:txBody>
          <a:bodyPr anchorCtr="0" anchor="t" bIns="45700" lIns="91425" spcFirstLastPara="1" rIns="91425" wrap="square" tIns="45700">
            <a:normAutofit/>
          </a:bodyPr>
          <a:lstStyle/>
          <a:p>
            <a:pPr indent="0" lvl="0" marL="457200" rtl="0" algn="ctr">
              <a:spcBef>
                <a:spcPts val="1000"/>
              </a:spcBef>
              <a:spcAft>
                <a:spcPts val="0"/>
              </a:spcAft>
              <a:buNone/>
            </a:pPr>
            <a:r>
              <a:rPr lang="en-US" sz="4500"/>
              <a:t>Therapeutic Interventions and Censorship</a:t>
            </a:r>
            <a:endParaRPr sz="4500">
              <a:latin typeface="Garamond"/>
              <a:ea typeface="Garamond"/>
              <a:cs typeface="Garamond"/>
              <a:sym typeface="Garamond"/>
            </a:endParaRPr>
          </a:p>
        </p:txBody>
      </p:sp>
      <p:pic>
        <p:nvPicPr>
          <p:cNvPr id="233" name="Google Shape;233;p33"/>
          <p:cNvPicPr preferRelativeResize="0"/>
          <p:nvPr/>
        </p:nvPicPr>
        <p:blipFill>
          <a:blip r:embed="rId3">
            <a:alphaModFix/>
          </a:blip>
          <a:stretch>
            <a:fillRect/>
          </a:stretch>
        </p:blipFill>
        <p:spPr>
          <a:xfrm>
            <a:off x="4134417" y="3306750"/>
            <a:ext cx="3923175" cy="2778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4"/>
          <p:cNvSpPr txBox="1"/>
          <p:nvPr>
            <p:ph idx="1" type="body"/>
          </p:nvPr>
        </p:nvSpPr>
        <p:spPr>
          <a:xfrm>
            <a:off x="1744563" y="6456000"/>
            <a:ext cx="3807000" cy="402000"/>
          </a:xfrm>
          <a:prstGeom prst="rect">
            <a:avLst/>
          </a:prstGeom>
          <a:noFill/>
          <a:ln>
            <a:noFill/>
          </a:ln>
        </p:spPr>
        <p:txBody>
          <a:bodyPr anchorCtr="0" anchor="t" bIns="45700" lIns="91425" spcFirstLastPara="1" rIns="91425" wrap="square" tIns="45700">
            <a:normAutofit fontScale="77500"/>
          </a:bodyPr>
          <a:lstStyle/>
          <a:p>
            <a:pPr indent="0" lvl="0" marL="0" rtl="0" algn="l">
              <a:lnSpc>
                <a:spcPct val="120000"/>
              </a:lnSpc>
              <a:spcBef>
                <a:spcPts val="1000"/>
              </a:spcBef>
              <a:spcAft>
                <a:spcPts val="0"/>
              </a:spcAft>
              <a:buSzPct val="75000"/>
              <a:buNone/>
            </a:pPr>
            <a:r>
              <a:rPr lang="en-US" u="sng">
                <a:solidFill>
                  <a:schemeClr val="hlink"/>
                </a:solidFill>
                <a:hlinkClick r:id="rId3"/>
              </a:rPr>
              <a:t>https://www.americaoutloud.com/</a:t>
            </a:r>
            <a:endParaRPr/>
          </a:p>
        </p:txBody>
      </p:sp>
      <p:pic>
        <p:nvPicPr>
          <p:cNvPr id="240" name="Google Shape;240;p34"/>
          <p:cNvPicPr preferRelativeResize="0"/>
          <p:nvPr/>
        </p:nvPicPr>
        <p:blipFill rotWithShape="1">
          <a:blip r:embed="rId4">
            <a:alphaModFix/>
          </a:blip>
          <a:srcRect b="0" l="0" r="0" t="0"/>
          <a:stretch/>
        </p:blipFill>
        <p:spPr>
          <a:xfrm>
            <a:off x="175013" y="0"/>
            <a:ext cx="6946075" cy="6448450"/>
          </a:xfrm>
          <a:prstGeom prst="rect">
            <a:avLst/>
          </a:prstGeom>
          <a:noFill/>
          <a:ln>
            <a:noFill/>
          </a:ln>
        </p:spPr>
      </p:pic>
      <p:pic>
        <p:nvPicPr>
          <p:cNvPr id="241" name="Google Shape;241;p34">
            <a:hlinkClick r:id="rId5"/>
          </p:cNvPr>
          <p:cNvPicPr preferRelativeResize="0"/>
          <p:nvPr/>
        </p:nvPicPr>
        <p:blipFill rotWithShape="1">
          <a:blip r:embed="rId6">
            <a:alphaModFix/>
          </a:blip>
          <a:srcRect b="0" l="0" r="0" t="0"/>
          <a:stretch/>
        </p:blipFill>
        <p:spPr>
          <a:xfrm>
            <a:off x="7334576" y="289975"/>
            <a:ext cx="4922177" cy="6448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t/>
            </a:r>
            <a:endParaRPr/>
          </a:p>
        </p:txBody>
      </p:sp>
      <p:pic>
        <p:nvPicPr>
          <p:cNvPr id="248" name="Google Shape;248;p35"/>
          <p:cNvPicPr preferRelativeResize="0"/>
          <p:nvPr/>
        </p:nvPicPr>
        <p:blipFill rotWithShape="1">
          <a:blip r:embed="rId3">
            <a:alphaModFix/>
          </a:blip>
          <a:srcRect b="0" l="0" r="0" t="0"/>
          <a:stretch/>
        </p:blipFill>
        <p:spPr>
          <a:xfrm>
            <a:off x="1184900" y="512975"/>
            <a:ext cx="9733950" cy="5972601"/>
          </a:xfrm>
          <a:prstGeom prst="rect">
            <a:avLst/>
          </a:prstGeom>
          <a:noFill/>
          <a:ln>
            <a:noFill/>
          </a:ln>
        </p:spPr>
      </p:pic>
      <p:sp>
        <p:nvSpPr>
          <p:cNvPr id="249" name="Google Shape;249;p35"/>
          <p:cNvSpPr txBox="1"/>
          <p:nvPr/>
        </p:nvSpPr>
        <p:spPr>
          <a:xfrm>
            <a:off x="1235025" y="5270625"/>
            <a:ext cx="12753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sng" cap="none" strike="noStrike">
                <a:solidFill>
                  <a:schemeClr val="hlink"/>
                </a:solidFill>
                <a:latin typeface="Twentieth Century"/>
                <a:ea typeface="Twentieth Century"/>
                <a:cs typeface="Twentieth Century"/>
                <a:sym typeface="Twentieth Century"/>
                <a:hlinkClick r:id="rId4"/>
              </a:rPr>
              <a:t>Full Text</a:t>
            </a:r>
            <a:endParaRPr b="0" i="0" sz="1900" u="none" cap="none" strike="noStrike">
              <a:solidFill>
                <a:srgbClr val="000000"/>
              </a:solidFill>
              <a:latin typeface="Twentieth Century"/>
              <a:ea typeface="Twentieth Century"/>
              <a:cs typeface="Twentieth Century"/>
              <a:sym typeface="Twentieth Century"/>
            </a:endParaRPr>
          </a:p>
        </p:txBody>
      </p:sp>
      <p:pic>
        <p:nvPicPr>
          <p:cNvPr id="250" name="Google Shape;250;p35"/>
          <p:cNvPicPr preferRelativeResize="0"/>
          <p:nvPr/>
        </p:nvPicPr>
        <p:blipFill rotWithShape="1">
          <a:blip r:embed="rId5">
            <a:alphaModFix/>
          </a:blip>
          <a:srcRect b="0" l="0" r="0" t="0"/>
          <a:stretch/>
        </p:blipFill>
        <p:spPr>
          <a:xfrm>
            <a:off x="0" y="0"/>
            <a:ext cx="4548574" cy="1053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36"/>
          <p:cNvPicPr preferRelativeResize="0"/>
          <p:nvPr/>
        </p:nvPicPr>
        <p:blipFill rotWithShape="1">
          <a:blip r:embed="rId3">
            <a:alphaModFix/>
          </a:blip>
          <a:srcRect b="0" l="0" r="0" t="0"/>
          <a:stretch/>
        </p:blipFill>
        <p:spPr>
          <a:xfrm>
            <a:off x="1849325" y="1051125"/>
            <a:ext cx="8653549" cy="5624375"/>
          </a:xfrm>
          <a:prstGeom prst="rect">
            <a:avLst/>
          </a:prstGeom>
          <a:noFill/>
          <a:ln>
            <a:noFill/>
          </a:ln>
        </p:spPr>
      </p:pic>
      <p:pic>
        <p:nvPicPr>
          <p:cNvPr id="257" name="Google Shape;257;p36"/>
          <p:cNvPicPr preferRelativeResize="0"/>
          <p:nvPr/>
        </p:nvPicPr>
        <p:blipFill rotWithShape="1">
          <a:blip r:embed="rId4">
            <a:alphaModFix/>
          </a:blip>
          <a:srcRect b="0" l="0" r="0" t="0"/>
          <a:stretch/>
        </p:blipFill>
        <p:spPr>
          <a:xfrm>
            <a:off x="0" y="0"/>
            <a:ext cx="4548574" cy="1053775"/>
          </a:xfrm>
          <a:prstGeom prst="rect">
            <a:avLst/>
          </a:prstGeom>
          <a:noFill/>
          <a:ln>
            <a:noFill/>
          </a:ln>
        </p:spPr>
      </p:pic>
      <p:sp>
        <p:nvSpPr>
          <p:cNvPr id="258" name="Google Shape;258;p36"/>
          <p:cNvSpPr txBox="1"/>
          <p:nvPr/>
        </p:nvSpPr>
        <p:spPr>
          <a:xfrm>
            <a:off x="4876350" y="949875"/>
            <a:ext cx="12753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sng" cap="none" strike="noStrike">
                <a:solidFill>
                  <a:schemeClr val="hlink"/>
                </a:solidFill>
                <a:latin typeface="Twentieth Century"/>
                <a:ea typeface="Twentieth Century"/>
                <a:cs typeface="Twentieth Century"/>
                <a:sym typeface="Twentieth Century"/>
                <a:hlinkClick r:id="rId5"/>
              </a:rPr>
              <a:t>Full Text</a:t>
            </a:r>
            <a:endParaRPr b="0" i="0" sz="1900" u="none" cap="none" strike="noStrike">
              <a:solidFill>
                <a:srgbClr val="000000"/>
              </a:solidFill>
              <a:latin typeface="Twentieth Century"/>
              <a:ea typeface="Twentieth Century"/>
              <a:cs typeface="Twentieth Century"/>
              <a:sym typeface="Twentieth Centur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7"/>
          <p:cNvPicPr preferRelativeResize="0"/>
          <p:nvPr/>
        </p:nvPicPr>
        <p:blipFill rotWithShape="1">
          <a:blip r:embed="rId3">
            <a:alphaModFix/>
          </a:blip>
          <a:srcRect b="0" l="0" r="0" t="44218"/>
          <a:stretch/>
        </p:blipFill>
        <p:spPr>
          <a:xfrm>
            <a:off x="0" y="2577167"/>
            <a:ext cx="12192001" cy="4280832"/>
          </a:xfrm>
          <a:prstGeom prst="rect">
            <a:avLst/>
          </a:prstGeom>
          <a:noFill/>
          <a:ln>
            <a:noFill/>
          </a:ln>
        </p:spPr>
      </p:pic>
      <p:sp>
        <p:nvSpPr>
          <p:cNvPr id="265" name="Google Shape;265;p37"/>
          <p:cNvSpPr txBox="1"/>
          <p:nvPr>
            <p:ph idx="1" type="body"/>
          </p:nvPr>
        </p:nvSpPr>
        <p:spPr>
          <a:xfrm>
            <a:off x="1709850" y="370150"/>
            <a:ext cx="9044700" cy="2207100"/>
          </a:xfrm>
          <a:prstGeom prst="rect">
            <a:avLst/>
          </a:prstGeom>
          <a:solidFill>
            <a:srgbClr val="A4C2F4"/>
          </a:solidFill>
          <a:ln>
            <a:noFill/>
          </a:ln>
        </p:spPr>
        <p:txBody>
          <a:bodyPr anchorCtr="0" anchor="t" bIns="45700" lIns="91425" spcFirstLastPara="1" rIns="91425" wrap="square" tIns="45700">
            <a:normAutofit fontScale="85000" lnSpcReduction="20000"/>
          </a:bodyPr>
          <a:lstStyle/>
          <a:p>
            <a:pPr indent="-209550" lvl="0" marL="228600" rtl="0" algn="l">
              <a:lnSpc>
                <a:spcPct val="120000"/>
              </a:lnSpc>
              <a:spcBef>
                <a:spcPts val="0"/>
              </a:spcBef>
              <a:spcAft>
                <a:spcPts val="0"/>
              </a:spcAft>
              <a:buClr>
                <a:srgbClr val="990000"/>
              </a:buClr>
              <a:buSzPct val="83333"/>
              <a:buChar char="•"/>
            </a:pPr>
            <a:r>
              <a:rPr b="1" lang="en-US" cap="none">
                <a:solidFill>
                  <a:srgbClr val="990000"/>
                </a:solidFill>
              </a:rPr>
              <a:t>Uttar Pradesh </a:t>
            </a:r>
            <a:r>
              <a:rPr lang="en-US" cap="none">
                <a:solidFill>
                  <a:srgbClr val="990000"/>
                </a:solidFill>
              </a:rPr>
              <a:t>(241 million people and </a:t>
            </a:r>
            <a:r>
              <a:rPr lang="en-US">
                <a:solidFill>
                  <a:srgbClr val="990000"/>
                </a:solidFill>
              </a:rPr>
              <a:t>25</a:t>
            </a:r>
            <a:r>
              <a:rPr lang="en-US" cap="none">
                <a:solidFill>
                  <a:srgbClr val="990000"/>
                </a:solidFill>
              </a:rPr>
              <a:t>% vaccinated) – Low COVID deaths and infections because of preventative and early treatment with Ivermectin and Hydroxychloroquine</a:t>
            </a:r>
            <a:endParaRPr cap="none">
              <a:solidFill>
                <a:srgbClr val="990000"/>
              </a:solidFill>
            </a:endParaRPr>
          </a:p>
          <a:p>
            <a:pPr indent="-209550" lvl="0" marL="228600" rtl="0" algn="l">
              <a:lnSpc>
                <a:spcPct val="120000"/>
              </a:lnSpc>
              <a:spcBef>
                <a:spcPts val="1000"/>
              </a:spcBef>
              <a:spcAft>
                <a:spcPts val="0"/>
              </a:spcAft>
              <a:buClr>
                <a:srgbClr val="134F5C"/>
              </a:buClr>
              <a:buSzPct val="83333"/>
              <a:buChar char="•"/>
            </a:pPr>
            <a:r>
              <a:rPr b="1" lang="en-US" cap="none">
                <a:solidFill>
                  <a:srgbClr val="134F5C"/>
                </a:solidFill>
              </a:rPr>
              <a:t>Kerala</a:t>
            </a:r>
            <a:r>
              <a:rPr lang="en-US" cap="none">
                <a:solidFill>
                  <a:srgbClr val="134F5C"/>
                </a:solidFill>
              </a:rPr>
              <a:t> (34 million People and 70% above 45 y.o. Vaccinated) – Increasing Caseload due to NOT implementing Ivermectin early and then removing completely from protocol</a:t>
            </a:r>
            <a:endParaRPr/>
          </a:p>
        </p:txBody>
      </p:sp>
      <p:sp>
        <p:nvSpPr>
          <p:cNvPr id="266" name="Google Shape;266;p37"/>
          <p:cNvSpPr txBox="1"/>
          <p:nvPr/>
        </p:nvSpPr>
        <p:spPr>
          <a:xfrm>
            <a:off x="10835325" y="4609175"/>
            <a:ext cx="1096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134F5C"/>
                </a:solidFill>
                <a:latin typeface="Twentieth Century"/>
                <a:ea typeface="Twentieth Century"/>
                <a:cs typeface="Twentieth Century"/>
                <a:sym typeface="Twentieth Century"/>
              </a:rPr>
              <a:t>Kerala</a:t>
            </a:r>
            <a:endParaRPr b="1" i="0" sz="2100" u="none" cap="none" strike="noStrike">
              <a:solidFill>
                <a:srgbClr val="134F5C"/>
              </a:solidFill>
              <a:latin typeface="Twentieth Century"/>
              <a:ea typeface="Twentieth Century"/>
              <a:cs typeface="Twentieth Century"/>
              <a:sym typeface="Twentieth Century"/>
            </a:endParaRPr>
          </a:p>
        </p:txBody>
      </p:sp>
      <p:sp>
        <p:nvSpPr>
          <p:cNvPr id="267" name="Google Shape;267;p37"/>
          <p:cNvSpPr txBox="1"/>
          <p:nvPr/>
        </p:nvSpPr>
        <p:spPr>
          <a:xfrm>
            <a:off x="10166100" y="5820950"/>
            <a:ext cx="20259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990000"/>
                </a:solidFill>
                <a:latin typeface="Twentieth Century"/>
                <a:ea typeface="Twentieth Century"/>
                <a:cs typeface="Twentieth Century"/>
                <a:sym typeface="Twentieth Century"/>
              </a:rPr>
              <a:t>Uttar Pradesh</a:t>
            </a:r>
            <a:endParaRPr b="1" i="0" sz="2100" u="none" cap="none" strike="noStrike">
              <a:solidFill>
                <a:srgbClr val="990000"/>
              </a:solidFill>
              <a:latin typeface="Twentieth Century"/>
              <a:ea typeface="Twentieth Century"/>
              <a:cs typeface="Twentieth Century"/>
              <a:sym typeface="Twentieth Century"/>
            </a:endParaRPr>
          </a:p>
        </p:txBody>
      </p:sp>
      <p:sp>
        <p:nvSpPr>
          <p:cNvPr id="268" name="Google Shape;268;p37"/>
          <p:cNvSpPr txBox="1"/>
          <p:nvPr>
            <p:ph type="title"/>
          </p:nvPr>
        </p:nvSpPr>
        <p:spPr>
          <a:xfrm>
            <a:off x="1295054" y="2846198"/>
            <a:ext cx="5062800" cy="941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97297"/>
              <a:buFont typeface="Twentieth Century"/>
              <a:buNone/>
            </a:pPr>
            <a:r>
              <a:rPr lang="en-US">
                <a:solidFill>
                  <a:schemeClr val="lt1"/>
                </a:solidFill>
              </a:rPr>
              <a:t>PROPHYLACTIC AND EARLY TREATMENT WORKS!</a:t>
            </a:r>
            <a:endParaRPr>
              <a:solidFill>
                <a:schemeClr val="lt1"/>
              </a:solidFill>
            </a:endParaRPr>
          </a:p>
        </p:txBody>
      </p:sp>
      <p:sp>
        <p:nvSpPr>
          <p:cNvPr id="269" name="Google Shape;269;p37"/>
          <p:cNvSpPr txBox="1"/>
          <p:nvPr/>
        </p:nvSpPr>
        <p:spPr>
          <a:xfrm>
            <a:off x="1295050" y="3787600"/>
            <a:ext cx="50628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sng" cap="none" strike="noStrike">
                <a:solidFill>
                  <a:schemeClr val="hlink"/>
                </a:solidFill>
                <a:latin typeface="Twentieth Century"/>
                <a:ea typeface="Twentieth Century"/>
                <a:cs typeface="Twentieth Century"/>
                <a:sym typeface="Twentieth Century"/>
                <a:hlinkClick r:id="rId4"/>
              </a:rPr>
              <a:t>https://viz.newsclick.in/covid19-cases-graphs-maps-india-world</a:t>
            </a:r>
            <a:endParaRPr b="0" i="0" sz="1500" u="none" cap="none" strike="noStrike">
              <a:solidFill>
                <a:srgbClr val="000000"/>
              </a:solidFill>
              <a:latin typeface="Twentieth Century"/>
              <a:ea typeface="Twentieth Century"/>
              <a:cs typeface="Twentieth Century"/>
              <a:sym typeface="Twentieth Centur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B7B7B7"/>
            </a:gs>
          </a:gsLst>
          <a:lin ang="5400000" scaled="0"/>
        </a:gradFill>
      </p:bgPr>
    </p:bg>
    <p:spTree>
      <p:nvGrpSpPr>
        <p:cNvPr id="273" name="Shape 273"/>
        <p:cNvGrpSpPr/>
        <p:nvPr/>
      </p:nvGrpSpPr>
      <p:grpSpPr>
        <a:xfrm>
          <a:off x="0" y="0"/>
          <a:ext cx="0" cy="0"/>
          <a:chOff x="0" y="0"/>
          <a:chExt cx="0" cy="0"/>
        </a:xfrm>
      </p:grpSpPr>
      <p:pic>
        <p:nvPicPr>
          <p:cNvPr id="274" name="Google Shape;274;p38"/>
          <p:cNvPicPr preferRelativeResize="0"/>
          <p:nvPr/>
        </p:nvPicPr>
        <p:blipFill rotWithShape="1">
          <a:blip r:embed="rId3">
            <a:alphaModFix/>
          </a:blip>
          <a:srcRect b="0" l="0" r="0" t="0"/>
          <a:stretch/>
        </p:blipFill>
        <p:spPr>
          <a:xfrm>
            <a:off x="0" y="-1"/>
            <a:ext cx="12192003" cy="6858001"/>
          </a:xfrm>
          <a:prstGeom prst="rect">
            <a:avLst/>
          </a:prstGeom>
          <a:noFill/>
          <a:ln>
            <a:noFill/>
          </a:ln>
        </p:spPr>
      </p:pic>
      <p:pic>
        <p:nvPicPr>
          <p:cNvPr id="275" name="Google Shape;275;p38"/>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276" name="Google Shape;276;p38"/>
          <p:cNvSpPr/>
          <p:nvPr/>
        </p:nvSpPr>
        <p:spPr>
          <a:xfrm>
            <a:off x="0" y="0"/>
            <a:ext cx="12192000" cy="6858000"/>
          </a:xfrm>
          <a:prstGeom prst="rect">
            <a:avLst/>
          </a:prstGeom>
          <a:gradFill>
            <a:gsLst>
              <a:gs pos="0">
                <a:schemeClr val="lt1"/>
              </a:gs>
              <a:gs pos="100000">
                <a:srgbClr val="B7B7B7"/>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77" name="Google Shape;277;p38"/>
          <p:cNvSpPr txBox="1"/>
          <p:nvPr>
            <p:ph type="title"/>
          </p:nvPr>
        </p:nvSpPr>
        <p:spPr>
          <a:xfrm>
            <a:off x="233099" y="2512325"/>
            <a:ext cx="4526400" cy="8727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Twentieth Century"/>
              <a:buNone/>
            </a:pPr>
            <a:r>
              <a:rPr lang="en-US" sz="4800"/>
              <a:t>GREAT </a:t>
            </a:r>
            <a:r>
              <a:rPr lang="en-US" sz="4800"/>
              <a:t>THERAPEUTIC WEBSITE</a:t>
            </a:r>
            <a:endParaRPr/>
          </a:p>
        </p:txBody>
      </p:sp>
      <p:sp>
        <p:nvSpPr>
          <p:cNvPr id="278" name="Google Shape;278;p38"/>
          <p:cNvSpPr txBox="1"/>
          <p:nvPr>
            <p:ph idx="1" type="body"/>
          </p:nvPr>
        </p:nvSpPr>
        <p:spPr>
          <a:xfrm>
            <a:off x="172862" y="3471319"/>
            <a:ext cx="4328700" cy="1371600"/>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SzPts val="2200"/>
              <a:buNone/>
            </a:pPr>
            <a:r>
              <a:rPr lang="en-US" sz="2200" u="sng">
                <a:solidFill>
                  <a:schemeClr val="hlink"/>
                </a:solidFill>
                <a:hlinkClick r:id="rId5"/>
              </a:rPr>
              <a:t>https://c19early.com/#fpearly</a:t>
            </a:r>
            <a:r>
              <a:rPr lang="en-US" sz="2200">
                <a:solidFill>
                  <a:schemeClr val="dk1"/>
                </a:solidFill>
              </a:rPr>
              <a:t> </a:t>
            </a:r>
            <a:endParaRPr sz="2200">
              <a:solidFill>
                <a:schemeClr val="dk1"/>
              </a:solidFill>
            </a:endParaRPr>
          </a:p>
        </p:txBody>
      </p:sp>
      <p:pic>
        <p:nvPicPr>
          <p:cNvPr id="279" name="Google Shape;279;p38"/>
          <p:cNvPicPr preferRelativeResize="0"/>
          <p:nvPr/>
        </p:nvPicPr>
        <p:blipFill rotWithShape="1">
          <a:blip r:embed="rId6">
            <a:alphaModFix/>
          </a:blip>
          <a:srcRect b="23" l="55295" r="26986" t="89389"/>
          <a:stretch/>
        </p:blipFill>
        <p:spPr>
          <a:xfrm flipH="1">
            <a:off x="0" y="-1"/>
            <a:ext cx="2596444" cy="872709"/>
          </a:xfrm>
          <a:prstGeom prst="rect">
            <a:avLst/>
          </a:prstGeom>
          <a:noFill/>
          <a:ln>
            <a:noFill/>
          </a:ln>
        </p:spPr>
      </p:pic>
      <p:pic>
        <p:nvPicPr>
          <p:cNvPr id="280" name="Google Shape;280;p38"/>
          <p:cNvPicPr preferRelativeResize="0"/>
          <p:nvPr/>
        </p:nvPicPr>
        <p:blipFill rotWithShape="1">
          <a:blip r:embed="rId6">
            <a:alphaModFix/>
          </a:blip>
          <a:srcRect b="13750" l="91927" r="0" t="72411"/>
          <a:stretch/>
        </p:blipFill>
        <p:spPr>
          <a:xfrm>
            <a:off x="10473994" y="5564567"/>
            <a:ext cx="1341545" cy="1293433"/>
          </a:xfrm>
          <a:custGeom>
            <a:rect b="b" l="l" r="r" t="t"/>
            <a:pathLst>
              <a:path extrusionOk="0" h="1293433" w="1341545">
                <a:moveTo>
                  <a:pt x="0" y="0"/>
                </a:moveTo>
                <a:lnTo>
                  <a:pt x="1341545" y="0"/>
                </a:lnTo>
                <a:lnTo>
                  <a:pt x="1341545" y="1293433"/>
                </a:lnTo>
                <a:lnTo>
                  <a:pt x="150847" y="1293433"/>
                </a:lnTo>
                <a:lnTo>
                  <a:pt x="66240" y="1183451"/>
                </a:lnTo>
                <a:lnTo>
                  <a:pt x="0" y="1061841"/>
                </a:lnTo>
                <a:close/>
              </a:path>
            </a:pathLst>
          </a:custGeom>
          <a:noFill/>
          <a:ln>
            <a:noFill/>
          </a:ln>
        </p:spPr>
      </p:pic>
      <p:pic>
        <p:nvPicPr>
          <p:cNvPr id="281" name="Google Shape;281;p38"/>
          <p:cNvPicPr preferRelativeResize="0"/>
          <p:nvPr/>
        </p:nvPicPr>
        <p:blipFill>
          <a:blip r:embed="rId7">
            <a:alphaModFix/>
          </a:blip>
          <a:stretch>
            <a:fillRect/>
          </a:stretch>
        </p:blipFill>
        <p:spPr>
          <a:xfrm>
            <a:off x="4759500" y="459375"/>
            <a:ext cx="7324247" cy="5939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9"/>
          <p:cNvPicPr preferRelativeResize="0"/>
          <p:nvPr/>
        </p:nvPicPr>
        <p:blipFill>
          <a:blip r:embed="rId3">
            <a:alphaModFix/>
          </a:blip>
          <a:stretch>
            <a:fillRect/>
          </a:stretch>
        </p:blipFill>
        <p:spPr>
          <a:xfrm>
            <a:off x="5381625" y="152400"/>
            <a:ext cx="6418444" cy="3209222"/>
          </a:xfrm>
          <a:prstGeom prst="rect">
            <a:avLst/>
          </a:prstGeom>
          <a:noFill/>
          <a:ln>
            <a:noFill/>
          </a:ln>
        </p:spPr>
      </p:pic>
      <p:pic>
        <p:nvPicPr>
          <p:cNvPr id="288" name="Google Shape;288;p39"/>
          <p:cNvPicPr preferRelativeResize="0"/>
          <p:nvPr/>
        </p:nvPicPr>
        <p:blipFill>
          <a:blip r:embed="rId4">
            <a:alphaModFix/>
          </a:blip>
          <a:stretch>
            <a:fillRect/>
          </a:stretch>
        </p:blipFill>
        <p:spPr>
          <a:xfrm>
            <a:off x="152400" y="3901152"/>
            <a:ext cx="5608896" cy="2804448"/>
          </a:xfrm>
          <a:prstGeom prst="rect">
            <a:avLst/>
          </a:prstGeom>
          <a:noFill/>
          <a:ln>
            <a:noFill/>
          </a:ln>
        </p:spPr>
      </p:pic>
      <p:pic>
        <p:nvPicPr>
          <p:cNvPr id="289" name="Google Shape;289;p39"/>
          <p:cNvPicPr preferRelativeResize="0"/>
          <p:nvPr/>
        </p:nvPicPr>
        <p:blipFill>
          <a:blip r:embed="rId5">
            <a:alphaModFix/>
          </a:blip>
          <a:stretch>
            <a:fillRect/>
          </a:stretch>
        </p:blipFill>
        <p:spPr>
          <a:xfrm>
            <a:off x="7108571" y="3463797"/>
            <a:ext cx="4296355" cy="3191578"/>
          </a:xfrm>
          <a:prstGeom prst="rect">
            <a:avLst/>
          </a:prstGeom>
          <a:noFill/>
          <a:ln>
            <a:noFill/>
          </a:ln>
        </p:spPr>
      </p:pic>
      <p:pic>
        <p:nvPicPr>
          <p:cNvPr id="290" name="Google Shape;290;p39"/>
          <p:cNvPicPr preferRelativeResize="0"/>
          <p:nvPr/>
        </p:nvPicPr>
        <p:blipFill>
          <a:blip r:embed="rId6">
            <a:alphaModFix/>
          </a:blip>
          <a:stretch>
            <a:fillRect/>
          </a:stretch>
        </p:blipFill>
        <p:spPr>
          <a:xfrm>
            <a:off x="433525" y="291931"/>
            <a:ext cx="4370638" cy="2452721"/>
          </a:xfrm>
          <a:prstGeom prst="rect">
            <a:avLst/>
          </a:prstGeom>
          <a:noFill/>
          <a:ln>
            <a:noFill/>
          </a:ln>
        </p:spPr>
      </p:pic>
      <p:sp>
        <p:nvSpPr>
          <p:cNvPr id="291" name="Google Shape;291;p39"/>
          <p:cNvSpPr txBox="1"/>
          <p:nvPr/>
        </p:nvSpPr>
        <p:spPr>
          <a:xfrm>
            <a:off x="3064133" y="1163047"/>
            <a:ext cx="1964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wentieth Century"/>
                <a:ea typeface="Twentieth Century"/>
                <a:cs typeface="Twentieth Century"/>
                <a:sym typeface="Twentieth Century"/>
              </a:rPr>
              <a:t>Monoclonal Antibodies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0"/>
          <p:cNvSpPr txBox="1"/>
          <p:nvPr>
            <p:ph type="title"/>
          </p:nvPr>
        </p:nvSpPr>
        <p:spPr>
          <a:xfrm>
            <a:off x="913775" y="471560"/>
            <a:ext cx="10364451" cy="90004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IVERMECTIN</a:t>
            </a:r>
            <a:endParaRPr/>
          </a:p>
        </p:txBody>
      </p:sp>
      <p:sp>
        <p:nvSpPr>
          <p:cNvPr id="297" name="Google Shape;297;p40"/>
          <p:cNvSpPr txBox="1"/>
          <p:nvPr>
            <p:ph idx="1" type="body"/>
          </p:nvPr>
        </p:nvSpPr>
        <p:spPr>
          <a:xfrm>
            <a:off x="642625" y="1204300"/>
            <a:ext cx="6848100" cy="47973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1000"/>
              </a:spcBef>
              <a:spcAft>
                <a:spcPts val="0"/>
              </a:spcAft>
              <a:buSzPts val="1730"/>
              <a:buChar char="•"/>
            </a:pPr>
            <a:r>
              <a:rPr lang="en-US" sz="1729" cap="none"/>
              <a:t>Meta analysis using the most serious outcome reported shows 66% [53‑76%] and 86% [75‑92%] improvement for </a:t>
            </a:r>
            <a:r>
              <a:rPr lang="en-US" sz="1729" u="sng" cap="none">
                <a:solidFill>
                  <a:schemeClr val="hlink"/>
                </a:solidFill>
                <a:hlinkClick r:id="rId3"/>
              </a:rPr>
              <a:t>early treatment and prophylaxis</a:t>
            </a:r>
            <a:r>
              <a:rPr lang="en-US" sz="1729" cap="none"/>
              <a:t>, with similar results after </a:t>
            </a:r>
            <a:r>
              <a:rPr lang="en-US" sz="1729" u="sng" cap="none">
                <a:solidFill>
                  <a:schemeClr val="hlink"/>
                </a:solidFill>
                <a:hlinkClick r:id="rId4"/>
              </a:rPr>
              <a:t>exclusion based sensitivity analysis</a:t>
            </a:r>
            <a:r>
              <a:rPr lang="en-US" sz="1729" cap="none"/>
              <a:t> and restriction to </a:t>
            </a:r>
            <a:r>
              <a:rPr lang="en-US" sz="1729" u="sng" cap="none">
                <a:solidFill>
                  <a:schemeClr val="hlink"/>
                </a:solidFill>
                <a:hlinkClick r:id="rId5"/>
              </a:rPr>
              <a:t>peer-reviewed studies</a:t>
            </a:r>
            <a:r>
              <a:rPr lang="en-US" sz="1729" cap="none"/>
              <a:t> or </a:t>
            </a:r>
            <a:r>
              <a:rPr lang="en-US" sz="1729" u="sng" cap="none">
                <a:solidFill>
                  <a:schemeClr val="hlink"/>
                </a:solidFill>
                <a:hlinkClick r:id="rId6"/>
              </a:rPr>
              <a:t>Randomized Controlled Trials</a:t>
            </a:r>
            <a:r>
              <a:rPr lang="en-US" sz="1729" cap="none"/>
              <a:t>.</a:t>
            </a:r>
            <a:endParaRPr sz="1800"/>
          </a:p>
          <a:p>
            <a:pPr indent="-228600" lvl="0" marL="228600" rtl="0" algn="l">
              <a:lnSpc>
                <a:spcPct val="100000"/>
              </a:lnSpc>
              <a:spcBef>
                <a:spcPts val="1000"/>
              </a:spcBef>
              <a:spcAft>
                <a:spcPts val="0"/>
              </a:spcAft>
              <a:buSzPts val="1730"/>
              <a:buChar char="•"/>
            </a:pPr>
            <a:r>
              <a:rPr lang="en-US" sz="1729" cap="none"/>
              <a:t>BIOCHEMIST CHRIS MARTENSON – September 29</a:t>
            </a:r>
            <a:r>
              <a:rPr baseline="30000" lang="en-US" sz="1729" cap="none"/>
              <a:t>th</a:t>
            </a:r>
            <a:r>
              <a:rPr lang="en-US" sz="1729" cap="none"/>
              <a:t>, 2021. His rationale is simple: </a:t>
            </a:r>
            <a:r>
              <a:rPr b="1" lang="en-US" sz="1729" cap="none"/>
              <a:t>Safe</a:t>
            </a:r>
            <a:r>
              <a:rPr lang="en-US" sz="1729" cap="none"/>
              <a:t>. This proven drug has been used hundreds of millions of times worldwide for decades; It is safe and well-tolerated. </a:t>
            </a:r>
            <a:r>
              <a:rPr b="1" lang="en-US" sz="1729" cap="none"/>
              <a:t>Effective.</a:t>
            </a:r>
            <a:r>
              <a:rPr lang="en-US" sz="1729" cap="none"/>
              <a:t> Prominent meta-analyses have determined a strong signal, including randomized controlled trials and numerous observational studies by physicians like us.</a:t>
            </a:r>
            <a:endParaRPr sz="1729" cap="none"/>
          </a:p>
          <a:p>
            <a:pPr indent="-224155" lvl="0" marL="228600" rtl="0" algn="l">
              <a:lnSpc>
                <a:spcPct val="100000"/>
              </a:lnSpc>
              <a:spcBef>
                <a:spcPts val="500"/>
              </a:spcBef>
              <a:spcAft>
                <a:spcPts val="0"/>
              </a:spcAft>
              <a:buSzPts val="1730"/>
              <a:buChar char="•"/>
            </a:pPr>
            <a:r>
              <a:rPr lang="en-US" sz="1729" u="sng" cap="none">
                <a:solidFill>
                  <a:schemeClr val="hlink"/>
                </a:solidFill>
                <a:hlinkClick r:id="rId7"/>
              </a:rPr>
              <a:t>Litigation</a:t>
            </a:r>
            <a:r>
              <a:rPr lang="en-US" sz="1729" cap="none"/>
              <a:t> Now Active against Dr. Soumya Swaminathan – World Health Organization Chief Scientist for disinformation and misguiding Ivermectin </a:t>
            </a:r>
            <a:endParaRPr sz="1660"/>
          </a:p>
          <a:p>
            <a:pPr indent="-254000" lvl="2" marL="1143000" rtl="0" algn="l">
              <a:lnSpc>
                <a:spcPct val="100000"/>
              </a:lnSpc>
              <a:spcBef>
                <a:spcPts val="500"/>
              </a:spcBef>
              <a:spcAft>
                <a:spcPts val="0"/>
              </a:spcAft>
              <a:buSzPts val="1730"/>
              <a:buChar char="•"/>
            </a:pPr>
            <a:r>
              <a:rPr lang="en-US" sz="1729" cap="none"/>
              <a:t>Clinical Data from FLCCC and British Ivermectin Recommendation Development (BIRD)</a:t>
            </a:r>
            <a:endParaRPr sz="1520"/>
          </a:p>
          <a:p>
            <a:pPr indent="-254000" lvl="2" marL="1143000" rtl="0" algn="l">
              <a:lnSpc>
                <a:spcPct val="100000"/>
              </a:lnSpc>
              <a:spcBef>
                <a:spcPts val="500"/>
              </a:spcBef>
              <a:spcAft>
                <a:spcPts val="0"/>
              </a:spcAft>
              <a:buSzPts val="1730"/>
              <a:buChar char="•"/>
            </a:pPr>
            <a:r>
              <a:rPr lang="en-US" sz="1729" cap="none"/>
              <a:t>Added on May 17</a:t>
            </a:r>
            <a:r>
              <a:rPr lang="en-US" sz="1729"/>
              <a:t>,</a:t>
            </a:r>
            <a:r>
              <a:rPr lang="en-US" sz="1729" cap="none"/>
              <a:t> 2021  to “may do” category</a:t>
            </a:r>
            <a:endParaRPr sz="1520"/>
          </a:p>
          <a:p>
            <a:pPr indent="-139700" lvl="0" marL="228600" rtl="0" algn="l">
              <a:lnSpc>
                <a:spcPct val="100000"/>
              </a:lnSpc>
              <a:spcBef>
                <a:spcPts val="1000"/>
              </a:spcBef>
              <a:spcAft>
                <a:spcPts val="0"/>
              </a:spcAft>
              <a:buSzPts val="1400"/>
              <a:buNone/>
            </a:pPr>
            <a:r>
              <a:t/>
            </a:r>
            <a:endParaRPr sz="1800"/>
          </a:p>
        </p:txBody>
      </p:sp>
      <p:pic>
        <p:nvPicPr>
          <p:cNvPr descr="Ivermectin Tablets manufacturers in India" id="298" name="Google Shape;298;p40"/>
          <p:cNvPicPr preferRelativeResize="0"/>
          <p:nvPr/>
        </p:nvPicPr>
        <p:blipFill rotWithShape="1">
          <a:blip r:embed="rId8">
            <a:alphaModFix/>
          </a:blip>
          <a:srcRect b="0" l="0" r="0" t="0"/>
          <a:stretch/>
        </p:blipFill>
        <p:spPr>
          <a:xfrm>
            <a:off x="7490729" y="1927708"/>
            <a:ext cx="4505267" cy="300258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1"/>
          <p:cNvSpPr txBox="1"/>
          <p:nvPr>
            <p:ph type="title"/>
          </p:nvPr>
        </p:nvSpPr>
        <p:spPr>
          <a:xfrm>
            <a:off x="4411362" y="-200033"/>
            <a:ext cx="6203404" cy="106200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WHY THE CENSORSHIP!!!</a:t>
            </a:r>
            <a:endParaRPr/>
          </a:p>
        </p:txBody>
      </p:sp>
      <p:pic>
        <p:nvPicPr>
          <p:cNvPr id="305" name="Google Shape;305;p41"/>
          <p:cNvPicPr preferRelativeResize="0"/>
          <p:nvPr/>
        </p:nvPicPr>
        <p:blipFill rotWithShape="1">
          <a:blip r:embed="rId3">
            <a:alphaModFix/>
          </a:blip>
          <a:srcRect b="0" l="70406" r="11323" t="16525"/>
          <a:stretch/>
        </p:blipFill>
        <p:spPr>
          <a:xfrm>
            <a:off x="86498" y="0"/>
            <a:ext cx="4139513" cy="4695568"/>
          </a:xfrm>
          <a:prstGeom prst="rect">
            <a:avLst/>
          </a:prstGeom>
          <a:noFill/>
          <a:ln>
            <a:noFill/>
          </a:ln>
        </p:spPr>
      </p:pic>
      <p:sp>
        <p:nvSpPr>
          <p:cNvPr id="306" name="Google Shape;306;p41"/>
          <p:cNvSpPr/>
          <p:nvPr/>
        </p:nvSpPr>
        <p:spPr>
          <a:xfrm>
            <a:off x="55605" y="1168413"/>
            <a:ext cx="4170406" cy="3410124"/>
          </a:xfrm>
          <a:prstGeom prst="ellipse">
            <a:avLst/>
          </a:prstGeom>
          <a:noFill/>
          <a:ln cap="flat" cmpd="sng" w="539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307" name="Google Shape;307;p41"/>
          <p:cNvCxnSpPr/>
          <p:nvPr/>
        </p:nvCxnSpPr>
        <p:spPr>
          <a:xfrm flipH="1">
            <a:off x="2823521" y="861969"/>
            <a:ext cx="2057398" cy="1448412"/>
          </a:xfrm>
          <a:prstGeom prst="straightConnector1">
            <a:avLst/>
          </a:prstGeom>
          <a:noFill/>
          <a:ln cap="flat" cmpd="sng" w="41275">
            <a:solidFill>
              <a:srgbClr val="C00000"/>
            </a:solidFill>
            <a:prstDash val="solid"/>
            <a:round/>
            <a:headEnd len="sm" w="sm" type="none"/>
            <a:tailEnd len="med" w="med" type="triangle"/>
          </a:ln>
        </p:spPr>
      </p:cxnSp>
      <p:cxnSp>
        <p:nvCxnSpPr>
          <p:cNvPr id="308" name="Google Shape;308;p41"/>
          <p:cNvCxnSpPr/>
          <p:nvPr/>
        </p:nvCxnSpPr>
        <p:spPr>
          <a:xfrm flipH="1">
            <a:off x="2737021" y="1045427"/>
            <a:ext cx="2143898" cy="2295017"/>
          </a:xfrm>
          <a:prstGeom prst="straightConnector1">
            <a:avLst/>
          </a:prstGeom>
          <a:noFill/>
          <a:ln cap="flat" cmpd="sng" w="41275">
            <a:solidFill>
              <a:srgbClr val="C00000"/>
            </a:solidFill>
            <a:prstDash val="solid"/>
            <a:round/>
            <a:headEnd len="sm" w="sm" type="none"/>
            <a:tailEnd len="med" w="med" type="triangle"/>
          </a:ln>
        </p:spPr>
      </p:cxnSp>
      <p:sp>
        <p:nvSpPr>
          <p:cNvPr id="309" name="Google Shape;309;p41"/>
          <p:cNvSpPr txBox="1"/>
          <p:nvPr/>
        </p:nvSpPr>
        <p:spPr>
          <a:xfrm>
            <a:off x="4658497" y="473609"/>
            <a:ext cx="7364700" cy="3047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Big Tech and alphabet companies labeling effective antivirals “misinformation”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FDA revokes EUA for HCQ on June 15, 2020</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FDA recommended against Ivermectin on March 5, 2021</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Doctors refusing to prescribe Ivermectin and HCQ</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Pharmacists refusing to fill prescriptions for ivermectin and HCQ or if they do, expensive</a:t>
            </a:r>
            <a:endParaRPr b="0" i="0" sz="1400" u="none" cap="none" strike="noStrike">
              <a:solidFill>
                <a:srgbClr val="000000"/>
              </a:solidFill>
              <a:latin typeface="Arial"/>
              <a:ea typeface="Arial"/>
              <a:cs typeface="Arial"/>
              <a:sym typeface="Arial"/>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Twentieth Century"/>
              <a:ea typeface="Twentieth Century"/>
              <a:cs typeface="Twentieth Century"/>
              <a:sym typeface="Twentieth Century"/>
            </a:endParaRPr>
          </a:p>
        </p:txBody>
      </p:sp>
      <p:sp>
        <p:nvSpPr>
          <p:cNvPr id="310" name="Google Shape;310;p41"/>
          <p:cNvSpPr txBox="1"/>
          <p:nvPr/>
        </p:nvSpPr>
        <p:spPr>
          <a:xfrm>
            <a:off x="502190" y="4969815"/>
            <a:ext cx="41562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Twentieth Century"/>
                <a:ea typeface="Twentieth Century"/>
                <a:cs typeface="Twentieth Century"/>
                <a:sym typeface="Twentieth Century"/>
              </a:rPr>
              <a:t>Ivermectin WORKS against COVID and should be available to all!</a:t>
            </a:r>
            <a:endParaRPr b="0" i="0" sz="1400" u="none" cap="none" strike="noStrike">
              <a:solidFill>
                <a:srgbClr val="000000"/>
              </a:solidFill>
              <a:latin typeface="Arial"/>
              <a:ea typeface="Arial"/>
              <a:cs typeface="Arial"/>
              <a:sym typeface="Arial"/>
            </a:endParaRPr>
          </a:p>
        </p:txBody>
      </p:sp>
      <p:sp>
        <p:nvSpPr>
          <p:cNvPr id="311" name="Google Shape;311;p41"/>
          <p:cNvSpPr txBox="1"/>
          <p:nvPr/>
        </p:nvSpPr>
        <p:spPr>
          <a:xfrm>
            <a:off x="5560539" y="3040826"/>
            <a:ext cx="4156307"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Twentieth Century"/>
                <a:ea typeface="Twentieth Century"/>
                <a:cs typeface="Twentieth Century"/>
                <a:sym typeface="Twentieth Century"/>
              </a:rPr>
              <a:t>Peruvian Case Study</a:t>
            </a:r>
            <a:endParaRPr b="0" i="0" sz="1400" u="none" cap="none" strike="noStrike">
              <a:solidFill>
                <a:srgbClr val="000000"/>
              </a:solidFill>
              <a:latin typeface="Arial"/>
              <a:ea typeface="Arial"/>
              <a:cs typeface="Arial"/>
              <a:sym typeface="Arial"/>
            </a:endParaRPr>
          </a:p>
        </p:txBody>
      </p:sp>
      <p:sp>
        <p:nvSpPr>
          <p:cNvPr id="312" name="Google Shape;312;p41"/>
          <p:cNvSpPr txBox="1"/>
          <p:nvPr/>
        </p:nvSpPr>
        <p:spPr>
          <a:xfrm>
            <a:off x="4200848" y="6290900"/>
            <a:ext cx="7908062" cy="523220"/>
          </a:xfrm>
          <a:prstGeom prst="rect">
            <a:avLst/>
          </a:prstGeom>
          <a:solidFill>
            <a:srgbClr val="EBC0A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Twentieth Century"/>
                <a:ea typeface="Twentieth Century"/>
                <a:cs typeface="Twentieth Century"/>
                <a:sym typeface="Twentieth Century"/>
              </a:rPr>
              <a:t>Ivermectin won the 2015 NOBEL PRIZE in Medicine </a:t>
            </a:r>
            <a:endParaRPr b="0" i="0" sz="1400" u="none" cap="none" strike="noStrike">
              <a:solidFill>
                <a:srgbClr val="000000"/>
              </a:solidFill>
              <a:latin typeface="Arial"/>
              <a:ea typeface="Arial"/>
              <a:cs typeface="Arial"/>
              <a:sym typeface="Arial"/>
            </a:endParaRPr>
          </a:p>
        </p:txBody>
      </p:sp>
      <p:pic>
        <p:nvPicPr>
          <p:cNvPr id="313" name="Google Shape;313;p41"/>
          <p:cNvPicPr preferRelativeResize="0"/>
          <p:nvPr/>
        </p:nvPicPr>
        <p:blipFill>
          <a:blip r:embed="rId4">
            <a:alphaModFix/>
          </a:blip>
          <a:stretch>
            <a:fillRect/>
          </a:stretch>
        </p:blipFill>
        <p:spPr>
          <a:xfrm>
            <a:off x="5328997" y="3716446"/>
            <a:ext cx="5390258" cy="242205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B7B7B7"/>
            </a:gs>
          </a:gsLst>
          <a:lin ang="5400000" scaled="0"/>
        </a:gradFill>
      </p:bgPr>
    </p:bg>
    <p:spTree>
      <p:nvGrpSpPr>
        <p:cNvPr id="317" name="Shape 317"/>
        <p:cNvGrpSpPr/>
        <p:nvPr/>
      </p:nvGrpSpPr>
      <p:grpSpPr>
        <a:xfrm>
          <a:off x="0" y="0"/>
          <a:ext cx="0" cy="0"/>
          <a:chOff x="0" y="0"/>
          <a:chExt cx="0" cy="0"/>
        </a:xfrm>
      </p:grpSpPr>
      <p:pic>
        <p:nvPicPr>
          <p:cNvPr id="318" name="Google Shape;318;p42"/>
          <p:cNvPicPr preferRelativeResize="0"/>
          <p:nvPr/>
        </p:nvPicPr>
        <p:blipFill rotWithShape="1">
          <a:blip r:embed="rId3">
            <a:alphaModFix/>
          </a:blip>
          <a:srcRect b="0" l="0" r="0" t="0"/>
          <a:stretch/>
        </p:blipFill>
        <p:spPr>
          <a:xfrm>
            <a:off x="0" y="-1"/>
            <a:ext cx="12192003" cy="6858001"/>
          </a:xfrm>
          <a:prstGeom prst="rect">
            <a:avLst/>
          </a:prstGeom>
          <a:noFill/>
          <a:ln>
            <a:noFill/>
          </a:ln>
        </p:spPr>
      </p:pic>
      <p:pic>
        <p:nvPicPr>
          <p:cNvPr id="319" name="Google Shape;319;p4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320" name="Google Shape;320;p42"/>
          <p:cNvSpPr/>
          <p:nvPr/>
        </p:nvSpPr>
        <p:spPr>
          <a:xfrm>
            <a:off x="1066800" y="-9523"/>
            <a:ext cx="10058400" cy="6867522"/>
          </a:xfrm>
          <a:custGeom>
            <a:rect b="b" l="l" r="r" t="t"/>
            <a:pathLst>
              <a:path extrusionOk="0" h="6867522" w="10058400">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id="321" name="Google Shape;321;p42"/>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322" name="Google Shape;322;p42"/>
          <p:cNvPicPr preferRelativeResize="0"/>
          <p:nvPr/>
        </p:nvPicPr>
        <p:blipFill>
          <a:blip r:embed="rId5">
            <a:alphaModFix/>
          </a:blip>
          <a:stretch>
            <a:fillRect/>
          </a:stretch>
        </p:blipFill>
        <p:spPr>
          <a:xfrm>
            <a:off x="2965187" y="128125"/>
            <a:ext cx="6261623" cy="66017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913775" y="618517"/>
            <a:ext cx="10364400" cy="1596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Discussion Topics</a:t>
            </a:r>
            <a:endParaRPr/>
          </a:p>
        </p:txBody>
      </p:sp>
      <p:sp>
        <p:nvSpPr>
          <p:cNvPr id="83" name="Google Shape;83;p16"/>
          <p:cNvSpPr txBox="1"/>
          <p:nvPr>
            <p:ph idx="1" type="body"/>
          </p:nvPr>
        </p:nvSpPr>
        <p:spPr>
          <a:xfrm>
            <a:off x="913774" y="2367092"/>
            <a:ext cx="10363800" cy="3424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Stratified</a:t>
            </a:r>
            <a:r>
              <a:rPr lang="en-US"/>
              <a:t> COVID-19 risk and Infection Fatality Rates (IFR)</a:t>
            </a:r>
            <a:endParaRPr/>
          </a:p>
          <a:p>
            <a:pPr indent="-342900" lvl="0" marL="457200" rtl="0" algn="l">
              <a:spcBef>
                <a:spcPts val="0"/>
              </a:spcBef>
              <a:spcAft>
                <a:spcPts val="0"/>
              </a:spcAft>
              <a:buSzPts val="1800"/>
              <a:buChar char="•"/>
            </a:pPr>
            <a:r>
              <a:rPr lang="en-US"/>
              <a:t>Death Coding and </a:t>
            </a:r>
            <a:r>
              <a:rPr lang="en-US"/>
              <a:t>Polymerase Chain Reaction (PCR) </a:t>
            </a:r>
            <a:endParaRPr/>
          </a:p>
          <a:p>
            <a:pPr indent="-342900" lvl="0" marL="457200" rtl="0" algn="l">
              <a:spcBef>
                <a:spcPts val="0"/>
              </a:spcBef>
              <a:spcAft>
                <a:spcPts val="0"/>
              </a:spcAft>
              <a:buSzPts val="1800"/>
              <a:buChar char="•"/>
            </a:pPr>
            <a:r>
              <a:rPr lang="en-US"/>
              <a:t>Masking the Science and </a:t>
            </a:r>
            <a:r>
              <a:rPr lang="en-US"/>
              <a:t>Disastrous</a:t>
            </a:r>
            <a:r>
              <a:rPr lang="en-US"/>
              <a:t> Public Health Policies</a:t>
            </a:r>
            <a:endParaRPr/>
          </a:p>
          <a:p>
            <a:pPr indent="-342900" lvl="0" marL="457200" rtl="0" algn="l">
              <a:spcBef>
                <a:spcPts val="0"/>
              </a:spcBef>
              <a:spcAft>
                <a:spcPts val="0"/>
              </a:spcAft>
              <a:buSzPts val="1800"/>
              <a:buChar char="•"/>
            </a:pPr>
            <a:r>
              <a:rPr lang="en-US"/>
              <a:t>Therapeutic Interventions and Censorship</a:t>
            </a:r>
            <a:endParaRPr/>
          </a:p>
          <a:p>
            <a:pPr indent="-342900" lvl="0" marL="457200" rtl="0" algn="l">
              <a:spcBef>
                <a:spcPts val="0"/>
              </a:spcBef>
              <a:spcAft>
                <a:spcPts val="0"/>
              </a:spcAft>
              <a:buSzPts val="1800"/>
              <a:buChar char="•"/>
            </a:pPr>
            <a:r>
              <a:rPr lang="en-US"/>
              <a:t>The Strength of Natural Immunity</a:t>
            </a:r>
            <a:endParaRPr/>
          </a:p>
          <a:p>
            <a:pPr indent="-342900" lvl="0" marL="457200" rtl="0" algn="l">
              <a:spcBef>
                <a:spcPts val="0"/>
              </a:spcBef>
              <a:spcAft>
                <a:spcPts val="0"/>
              </a:spcAft>
              <a:buSzPts val="1800"/>
              <a:buChar char="•"/>
            </a:pPr>
            <a:r>
              <a:rPr lang="en-US"/>
              <a:t>The Vaccine, Safety and Failure to Protect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43"/>
          <p:cNvPicPr preferRelativeResize="0"/>
          <p:nvPr/>
        </p:nvPicPr>
        <p:blipFill rotWithShape="1">
          <a:blip r:embed="rId3">
            <a:alphaModFix/>
          </a:blip>
          <a:srcRect b="4060" l="8298" r="8298" t="6091"/>
          <a:stretch/>
        </p:blipFill>
        <p:spPr>
          <a:xfrm>
            <a:off x="469550" y="682950"/>
            <a:ext cx="6004302" cy="5193301"/>
          </a:xfrm>
          <a:prstGeom prst="rect">
            <a:avLst/>
          </a:prstGeom>
          <a:noFill/>
          <a:ln>
            <a:noFill/>
          </a:ln>
        </p:spPr>
      </p:pic>
      <p:sp>
        <p:nvSpPr>
          <p:cNvPr id="329" name="Google Shape;329;p43"/>
          <p:cNvSpPr txBox="1"/>
          <p:nvPr/>
        </p:nvSpPr>
        <p:spPr>
          <a:xfrm>
            <a:off x="1068425" y="6274875"/>
            <a:ext cx="104781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5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https://www.fsmb.org/advocacy/news-releases/fsmb-spreading-covid-19-vaccine-misinformation-may-put-medical-license-at-risk/</a:t>
            </a:r>
            <a:endParaRPr b="0" i="0" sz="1700" u="none" cap="none" strike="noStrike">
              <a:solidFill>
                <a:srgbClr val="000000"/>
              </a:solidFill>
              <a:latin typeface="Twentieth Century"/>
              <a:ea typeface="Twentieth Century"/>
              <a:cs typeface="Twentieth Century"/>
              <a:sym typeface="Twentieth Century"/>
            </a:endParaRPr>
          </a:p>
        </p:txBody>
      </p:sp>
      <p:pic>
        <p:nvPicPr>
          <p:cNvPr id="330" name="Google Shape;330;p43"/>
          <p:cNvPicPr preferRelativeResize="0"/>
          <p:nvPr/>
        </p:nvPicPr>
        <p:blipFill rotWithShape="1">
          <a:blip r:embed="rId5">
            <a:alphaModFix/>
          </a:blip>
          <a:srcRect b="0" l="0" r="0" t="0"/>
          <a:stretch/>
        </p:blipFill>
        <p:spPr>
          <a:xfrm>
            <a:off x="6715725" y="682950"/>
            <a:ext cx="4937175" cy="51933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4"/>
          <p:cNvSpPr txBox="1"/>
          <p:nvPr>
            <p:ph type="title"/>
          </p:nvPr>
        </p:nvSpPr>
        <p:spPr>
          <a:xfrm>
            <a:off x="415650" y="2212692"/>
            <a:ext cx="11360700" cy="763500"/>
          </a:xfrm>
          <a:prstGeom prst="rect">
            <a:avLst/>
          </a:prstGeom>
        </p:spPr>
        <p:txBody>
          <a:bodyPr anchorCtr="0" anchor="t" bIns="121900" lIns="121900" spcFirstLastPara="1" rIns="121900" wrap="square" tIns="121900">
            <a:noAutofit/>
          </a:bodyPr>
          <a:lstStyle/>
          <a:p>
            <a:pPr indent="0" lvl="0" marL="457200" rtl="0" algn="ctr">
              <a:lnSpc>
                <a:spcPct val="120000"/>
              </a:lnSpc>
              <a:spcBef>
                <a:spcPts val="1000"/>
              </a:spcBef>
              <a:spcAft>
                <a:spcPts val="0"/>
              </a:spcAft>
              <a:buNone/>
            </a:pPr>
            <a:r>
              <a:rPr lang="en-US" sz="4500">
                <a:solidFill>
                  <a:schemeClr val="lt2"/>
                </a:solidFill>
                <a:latin typeface="Garamond"/>
                <a:ea typeface="Garamond"/>
                <a:cs typeface="Garamond"/>
                <a:sym typeface="Garamond"/>
              </a:rPr>
              <a:t>The Strength of Natural Immunity</a:t>
            </a:r>
            <a:endParaRPr sz="4500">
              <a:latin typeface="Garamond"/>
              <a:ea typeface="Garamond"/>
              <a:cs typeface="Garamond"/>
              <a:sym typeface="Garamond"/>
            </a:endParaRPr>
          </a:p>
        </p:txBody>
      </p:sp>
      <p:pic>
        <p:nvPicPr>
          <p:cNvPr id="337" name="Google Shape;337;p44"/>
          <p:cNvPicPr preferRelativeResize="0"/>
          <p:nvPr/>
        </p:nvPicPr>
        <p:blipFill>
          <a:blip r:embed="rId3">
            <a:alphaModFix/>
          </a:blip>
          <a:stretch>
            <a:fillRect/>
          </a:stretch>
        </p:blipFill>
        <p:spPr>
          <a:xfrm>
            <a:off x="4436100" y="3323150"/>
            <a:ext cx="3148939" cy="3204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5"/>
          <p:cNvSpPr txBox="1"/>
          <p:nvPr>
            <p:ph type="title"/>
          </p:nvPr>
        </p:nvSpPr>
        <p:spPr>
          <a:xfrm>
            <a:off x="6263582" y="-4"/>
            <a:ext cx="5001000" cy="1596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HERD IMMUNITY</a:t>
            </a:r>
            <a:endParaRPr/>
          </a:p>
        </p:txBody>
      </p:sp>
      <p:pic>
        <p:nvPicPr>
          <p:cNvPr descr="https://lh3.googleusercontent.com/eikKvmFcijkuyFjLmuzZYf9xOMeicuiL-GcG4rcp_0mE8m17H7CFtQA3IvkpVHUqqQB2957F1Vh2_AM6VCkYfLMzW68-eD3-lHAO_7OkRmEOxXRe6vrugMFU4xWZbjIRK6yQOrCg=s0" id="344" name="Google Shape;344;p45"/>
          <p:cNvPicPr preferRelativeResize="0"/>
          <p:nvPr/>
        </p:nvPicPr>
        <p:blipFill rotWithShape="1">
          <a:blip r:embed="rId3">
            <a:alphaModFix/>
          </a:blip>
          <a:srcRect b="0" l="0" r="0" t="0"/>
          <a:stretch/>
        </p:blipFill>
        <p:spPr>
          <a:xfrm>
            <a:off x="0" y="-1"/>
            <a:ext cx="5906530" cy="6951319"/>
          </a:xfrm>
          <a:prstGeom prst="rect">
            <a:avLst/>
          </a:prstGeom>
          <a:noFill/>
          <a:ln>
            <a:noFill/>
          </a:ln>
        </p:spPr>
      </p:pic>
      <p:sp>
        <p:nvSpPr>
          <p:cNvPr id="345" name="Google Shape;345;p45"/>
          <p:cNvSpPr txBox="1"/>
          <p:nvPr/>
        </p:nvSpPr>
        <p:spPr>
          <a:xfrm>
            <a:off x="6093849" y="1042575"/>
            <a:ext cx="5567100" cy="31092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wentieth Century"/>
                <a:ea typeface="Twentieth Century"/>
                <a:cs typeface="Twentieth Century"/>
                <a:sym typeface="Twentieth Century"/>
              </a:rPr>
              <a:t>Historically (and scientifically) </a:t>
            </a:r>
            <a:r>
              <a:rPr b="1" i="0" lang="en-US" sz="2800" u="none" cap="none" strike="noStrike">
                <a:solidFill>
                  <a:schemeClr val="dk1"/>
                </a:solidFill>
                <a:latin typeface="Twentieth Century"/>
                <a:ea typeface="Twentieth Century"/>
                <a:cs typeface="Twentieth Century"/>
                <a:sym typeface="Twentieth Century"/>
              </a:rPr>
              <a:t>Herd immunity = Previously infected + Vaccinated</a:t>
            </a:r>
            <a:endParaRPr b="1"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Twentieth Century"/>
              <a:ea typeface="Twentieth Century"/>
              <a:cs typeface="Twentieth Century"/>
              <a:sym typeface="Twentieth Century"/>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wentieth Century"/>
                <a:ea typeface="Twentieth Century"/>
                <a:cs typeface="Twentieth Century"/>
                <a:sym typeface="Twentieth Century"/>
              </a:rPr>
              <a:t>Why was the definition of herd immunity changed to leave out </a:t>
            </a:r>
            <a:r>
              <a:rPr lang="en-US" sz="2800">
                <a:solidFill>
                  <a:schemeClr val="dk1"/>
                </a:solidFill>
                <a:latin typeface="Twentieth Century"/>
                <a:ea typeface="Twentieth Century"/>
                <a:cs typeface="Twentieth Century"/>
                <a:sym typeface="Twentieth Century"/>
              </a:rPr>
              <a:t>natural</a:t>
            </a:r>
            <a:r>
              <a:rPr b="0" i="0" lang="en-US" sz="2800" u="none" cap="none" strike="noStrike">
                <a:solidFill>
                  <a:schemeClr val="dk1"/>
                </a:solidFill>
                <a:latin typeface="Twentieth Century"/>
                <a:ea typeface="Twentieth Century"/>
                <a:cs typeface="Twentieth Century"/>
                <a:sym typeface="Twentieth Century"/>
              </a:rPr>
              <a:t> immunity?</a:t>
            </a:r>
            <a:endParaRPr b="0" i="0" sz="1400" u="none" cap="none" strike="noStrike">
              <a:solidFill>
                <a:srgbClr val="000000"/>
              </a:solidFill>
              <a:latin typeface="Arial"/>
              <a:ea typeface="Arial"/>
              <a:cs typeface="Arial"/>
              <a:sym typeface="Arial"/>
            </a:endParaRPr>
          </a:p>
        </p:txBody>
      </p:sp>
      <p:pic>
        <p:nvPicPr>
          <p:cNvPr id="346" name="Google Shape;346;p45"/>
          <p:cNvPicPr preferRelativeResize="0"/>
          <p:nvPr/>
        </p:nvPicPr>
        <p:blipFill>
          <a:blip r:embed="rId4">
            <a:alphaModFix/>
          </a:blip>
          <a:stretch>
            <a:fillRect/>
          </a:stretch>
        </p:blipFill>
        <p:spPr>
          <a:xfrm>
            <a:off x="6876975" y="4249650"/>
            <a:ext cx="3405163" cy="26083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6"/>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t/>
            </a:r>
            <a:endParaRPr/>
          </a:p>
        </p:txBody>
      </p:sp>
      <p:pic>
        <p:nvPicPr>
          <p:cNvPr id="353" name="Google Shape;353;p46"/>
          <p:cNvPicPr preferRelativeResize="0"/>
          <p:nvPr/>
        </p:nvPicPr>
        <p:blipFill rotWithShape="1">
          <a:blip r:embed="rId3">
            <a:alphaModFix/>
          </a:blip>
          <a:srcRect b="52265" l="0" r="0" t="0"/>
          <a:stretch/>
        </p:blipFill>
        <p:spPr>
          <a:xfrm>
            <a:off x="1546325" y="452800"/>
            <a:ext cx="9358451" cy="59523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47"/>
          <p:cNvPicPr preferRelativeResize="0"/>
          <p:nvPr/>
        </p:nvPicPr>
        <p:blipFill>
          <a:blip r:embed="rId3">
            <a:alphaModFix/>
          </a:blip>
          <a:stretch>
            <a:fillRect/>
          </a:stretch>
        </p:blipFill>
        <p:spPr>
          <a:xfrm>
            <a:off x="2411625" y="2417417"/>
            <a:ext cx="6584324" cy="4338383"/>
          </a:xfrm>
          <a:prstGeom prst="rect">
            <a:avLst/>
          </a:prstGeom>
          <a:noFill/>
          <a:ln>
            <a:noFill/>
          </a:ln>
        </p:spPr>
      </p:pic>
      <p:pic>
        <p:nvPicPr>
          <p:cNvPr id="360" name="Google Shape;360;p47"/>
          <p:cNvPicPr preferRelativeResize="0"/>
          <p:nvPr/>
        </p:nvPicPr>
        <p:blipFill rotWithShape="1">
          <a:blip r:embed="rId4">
            <a:alphaModFix/>
          </a:blip>
          <a:srcRect b="36864" l="0" r="0" t="0"/>
          <a:stretch/>
        </p:blipFill>
        <p:spPr>
          <a:xfrm>
            <a:off x="2006300" y="212220"/>
            <a:ext cx="7858125" cy="2002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8"/>
          <p:cNvSpPr txBox="1"/>
          <p:nvPr>
            <p:ph type="title"/>
          </p:nvPr>
        </p:nvSpPr>
        <p:spPr>
          <a:xfrm>
            <a:off x="2888175" y="138188"/>
            <a:ext cx="7120500" cy="74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NATURAL IMMUNITY IS REAL!</a:t>
            </a:r>
            <a:endParaRPr/>
          </a:p>
        </p:txBody>
      </p:sp>
      <p:pic>
        <p:nvPicPr>
          <p:cNvPr id="366" name="Google Shape;366;p48"/>
          <p:cNvPicPr preferRelativeResize="0"/>
          <p:nvPr/>
        </p:nvPicPr>
        <p:blipFill rotWithShape="1">
          <a:blip r:embed="rId3">
            <a:alphaModFix/>
          </a:blip>
          <a:srcRect b="0" l="0" r="0" t="0"/>
          <a:stretch/>
        </p:blipFill>
        <p:spPr>
          <a:xfrm>
            <a:off x="0" y="0"/>
            <a:ext cx="1837500" cy="956750"/>
          </a:xfrm>
          <a:prstGeom prst="rect">
            <a:avLst/>
          </a:prstGeom>
          <a:noFill/>
          <a:ln>
            <a:noFill/>
          </a:ln>
        </p:spPr>
      </p:pic>
      <p:pic>
        <p:nvPicPr>
          <p:cNvPr id="367" name="Google Shape;367;p48">
            <a:hlinkClick r:id="rId4"/>
          </p:cNvPr>
          <p:cNvPicPr preferRelativeResize="0"/>
          <p:nvPr/>
        </p:nvPicPr>
        <p:blipFill>
          <a:blip r:embed="rId5">
            <a:alphaModFix/>
          </a:blip>
          <a:stretch>
            <a:fillRect/>
          </a:stretch>
        </p:blipFill>
        <p:spPr>
          <a:xfrm>
            <a:off x="4321350" y="878888"/>
            <a:ext cx="7447535" cy="5674312"/>
          </a:xfrm>
          <a:prstGeom prst="rect">
            <a:avLst/>
          </a:prstGeom>
          <a:noFill/>
          <a:ln>
            <a:noFill/>
          </a:ln>
        </p:spPr>
      </p:pic>
      <p:sp>
        <p:nvSpPr>
          <p:cNvPr id="368" name="Google Shape;368;p48"/>
          <p:cNvSpPr txBox="1"/>
          <p:nvPr/>
        </p:nvSpPr>
        <p:spPr>
          <a:xfrm>
            <a:off x="299950" y="1377025"/>
            <a:ext cx="3844200" cy="51564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Char char="●"/>
            </a:pPr>
            <a:r>
              <a:rPr lang="en-US" sz="1900">
                <a:solidFill>
                  <a:schemeClr val="dk1"/>
                </a:solidFill>
              </a:rPr>
              <a:t>Probable reinfection rates range from 0.000075-1%; </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349250" lvl="0" marL="457200" rtl="0" algn="l">
              <a:spcBef>
                <a:spcPts val="0"/>
              </a:spcBef>
              <a:spcAft>
                <a:spcPts val="0"/>
              </a:spcAft>
              <a:buClr>
                <a:schemeClr val="dk1"/>
              </a:buClr>
              <a:buSzPts val="1900"/>
              <a:buChar char="●"/>
            </a:pPr>
            <a:r>
              <a:rPr lang="en-US" sz="1900">
                <a:solidFill>
                  <a:schemeClr val="dk1"/>
                </a:solidFill>
              </a:rPr>
              <a:t>Of those confirmed with re-infection through seroprevalence testing (extremely small number), symptoms much milder because amount of virus in nose and throat much less</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349250" lvl="0" marL="457200" rtl="0" algn="l">
              <a:spcBef>
                <a:spcPts val="0"/>
              </a:spcBef>
              <a:spcAft>
                <a:spcPts val="0"/>
              </a:spcAft>
              <a:buClr>
                <a:schemeClr val="dk1"/>
              </a:buClr>
              <a:buSzPts val="1900"/>
              <a:buChar char="●"/>
            </a:pPr>
            <a:r>
              <a:rPr lang="en-US" sz="1900">
                <a:solidFill>
                  <a:schemeClr val="dk1"/>
                </a:solidFill>
              </a:rPr>
              <a:t>Natural immunity affords longer lasting and stronger protection against infection, symptomatic disease and hospitalization</a:t>
            </a:r>
            <a:endParaRPr sz="1900">
              <a:solidFill>
                <a:schemeClr val="dk1"/>
              </a:solidFill>
            </a:endParaRPr>
          </a:p>
          <a:p>
            <a:pPr indent="0" lvl="0" marL="0" rtl="0" algn="l">
              <a:spcBef>
                <a:spcPts val="0"/>
              </a:spcBef>
              <a:spcAft>
                <a:spcPts val="0"/>
              </a:spcAft>
              <a:buNone/>
            </a:pPr>
            <a:r>
              <a:t/>
            </a:r>
            <a:endParaRPr sz="19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9"/>
          <p:cNvSpPr txBox="1"/>
          <p:nvPr>
            <p:ph type="title"/>
          </p:nvPr>
        </p:nvSpPr>
        <p:spPr>
          <a:xfrm>
            <a:off x="914400" y="173674"/>
            <a:ext cx="10364451" cy="15961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WHY VACCINATE A PERSON ALREADY IMMUNE TO VIRUS?</a:t>
            </a:r>
            <a:endParaRPr/>
          </a:p>
        </p:txBody>
      </p:sp>
      <p:sp>
        <p:nvSpPr>
          <p:cNvPr id="375" name="Google Shape;375;p49"/>
          <p:cNvSpPr txBox="1"/>
          <p:nvPr>
            <p:ph idx="1" type="body"/>
          </p:nvPr>
        </p:nvSpPr>
        <p:spPr>
          <a:xfrm>
            <a:off x="1732450" y="1492182"/>
            <a:ext cx="10363800" cy="5226900"/>
          </a:xfrm>
          <a:prstGeom prst="rect">
            <a:avLst/>
          </a:prstGeom>
          <a:noFill/>
          <a:ln>
            <a:noFill/>
          </a:ln>
        </p:spPr>
        <p:txBody>
          <a:bodyPr anchorCtr="0" anchor="t" bIns="45700" lIns="91425" spcFirstLastPara="1" rIns="91425" wrap="square" tIns="45700">
            <a:noAutofit/>
          </a:bodyPr>
          <a:lstStyle/>
          <a:p>
            <a:pPr indent="-220133" lvl="0" marL="228600" rtl="0" algn="l">
              <a:lnSpc>
                <a:spcPct val="110000"/>
              </a:lnSpc>
              <a:spcBef>
                <a:spcPts val="0"/>
              </a:spcBef>
              <a:spcAft>
                <a:spcPts val="0"/>
              </a:spcAft>
              <a:buClr>
                <a:schemeClr val="dk1"/>
              </a:buClr>
              <a:buSzPts val="1717"/>
              <a:buChar char="•"/>
            </a:pPr>
            <a:r>
              <a:rPr lang="en-US" sz="1716">
                <a:solidFill>
                  <a:schemeClr val="dk1"/>
                </a:solidFill>
              </a:rPr>
              <a:t>T</a:t>
            </a:r>
            <a:r>
              <a:rPr lang="en-US" sz="1716" cap="none">
                <a:solidFill>
                  <a:schemeClr val="dk1"/>
                </a:solidFill>
              </a:rPr>
              <a:t>hose with prior infection are associated with 4.4 times increased odds of clinically significant side effects following a mRNA vaccination. - </a:t>
            </a:r>
            <a:r>
              <a:rPr lang="en-US" sz="1716" u="sng" cap="none">
                <a:solidFill>
                  <a:srgbClr val="56BCFE"/>
                </a:solidFill>
                <a:hlinkClick r:id="rId3">
                  <a:extLst>
                    <a:ext uri="{A12FA001-AC4F-418D-AE19-62706E023703}">
                      <ahyp:hlinkClr val="tx"/>
                    </a:ext>
                  </a:extLst>
                </a:hlinkClick>
              </a:rPr>
              <a:t>JAMA</a:t>
            </a:r>
            <a:endParaRPr sz="1716">
              <a:solidFill>
                <a:srgbClr val="56BCFE"/>
              </a:solidFill>
            </a:endParaRPr>
          </a:p>
          <a:p>
            <a:pPr indent="0" lvl="0" marL="457200" rtl="0" algn="l">
              <a:lnSpc>
                <a:spcPct val="110000"/>
              </a:lnSpc>
              <a:spcBef>
                <a:spcPts val="0"/>
              </a:spcBef>
              <a:spcAft>
                <a:spcPts val="0"/>
              </a:spcAft>
              <a:buSzPts val="688"/>
              <a:buNone/>
            </a:pPr>
            <a:r>
              <a:t/>
            </a:r>
            <a:endParaRPr sz="1716">
              <a:solidFill>
                <a:schemeClr val="dk1"/>
              </a:solidFill>
            </a:endParaRPr>
          </a:p>
          <a:p>
            <a:pPr indent="-220133" lvl="0" marL="228600" rtl="0" algn="l">
              <a:lnSpc>
                <a:spcPct val="110000"/>
              </a:lnSpc>
              <a:spcBef>
                <a:spcPts val="0"/>
              </a:spcBef>
              <a:spcAft>
                <a:spcPts val="0"/>
              </a:spcAft>
              <a:buClr>
                <a:schemeClr val="dk1"/>
              </a:buClr>
              <a:buSzPts val="1717"/>
              <a:buChar char="•"/>
            </a:pPr>
            <a:r>
              <a:rPr lang="en-US" sz="1716">
                <a:solidFill>
                  <a:schemeClr val="dk1"/>
                </a:solidFill>
              </a:rPr>
              <a:t>Adverse effects are more frequently reported in younger individuals, women, and among those who previously had COVID-19. - </a:t>
            </a:r>
            <a:r>
              <a:rPr lang="en-US" sz="1716" u="sng">
                <a:solidFill>
                  <a:srgbClr val="56BCFE"/>
                </a:solidFill>
                <a:hlinkClick r:id="rId4">
                  <a:extLst>
                    <a:ext uri="{A12FA001-AC4F-418D-AE19-62706E023703}">
                      <ahyp:hlinkClr val="tx"/>
                    </a:ext>
                  </a:extLst>
                </a:hlinkClick>
              </a:rPr>
              <a:t>Lancet</a:t>
            </a:r>
            <a:endParaRPr sz="1716">
              <a:solidFill>
                <a:srgbClr val="56BCFE"/>
              </a:solidFill>
            </a:endParaRPr>
          </a:p>
          <a:p>
            <a:pPr indent="-220133" lvl="0" marL="228600" rtl="0" algn="l">
              <a:lnSpc>
                <a:spcPct val="110000"/>
              </a:lnSpc>
              <a:spcBef>
                <a:spcPts val="1000"/>
              </a:spcBef>
              <a:spcAft>
                <a:spcPts val="0"/>
              </a:spcAft>
              <a:buClr>
                <a:schemeClr val="dk1"/>
              </a:buClr>
              <a:buSzPts val="1717"/>
              <a:buChar char="•"/>
            </a:pPr>
            <a:r>
              <a:rPr lang="en-US" sz="1716">
                <a:solidFill>
                  <a:schemeClr val="dk1"/>
                </a:solidFill>
              </a:rPr>
              <a:t>V</a:t>
            </a:r>
            <a:r>
              <a:rPr lang="en-US" sz="1716" cap="none">
                <a:solidFill>
                  <a:schemeClr val="dk1"/>
                </a:solidFill>
              </a:rPr>
              <a:t>accination was most strongly associated with an elevated risk of myocarditis and “the risk of this serious adverse event and of many other serious adverse events was substantially increased after a previous SARS-CoV-2 infection.” - </a:t>
            </a:r>
            <a:r>
              <a:rPr lang="en-US" sz="1716" u="sng" cap="none">
                <a:solidFill>
                  <a:srgbClr val="56BCFE"/>
                </a:solidFill>
                <a:hlinkClick r:id="rId5">
                  <a:extLst>
                    <a:ext uri="{A12FA001-AC4F-418D-AE19-62706E023703}">
                      <ahyp:hlinkClr val="tx"/>
                    </a:ext>
                  </a:extLst>
                </a:hlinkClick>
              </a:rPr>
              <a:t>NEJM</a:t>
            </a:r>
            <a:endParaRPr sz="1716">
              <a:solidFill>
                <a:srgbClr val="56BCFE"/>
              </a:solidFill>
            </a:endParaRPr>
          </a:p>
          <a:p>
            <a:pPr indent="-220133" lvl="0" marL="228600" rtl="0" algn="l">
              <a:lnSpc>
                <a:spcPct val="110000"/>
              </a:lnSpc>
              <a:spcBef>
                <a:spcPts val="1000"/>
              </a:spcBef>
              <a:spcAft>
                <a:spcPts val="0"/>
              </a:spcAft>
              <a:buClr>
                <a:schemeClr val="dk1"/>
              </a:buClr>
              <a:buSzPts val="1717"/>
              <a:buChar char="•"/>
            </a:pPr>
            <a:r>
              <a:rPr lang="en-US" sz="1716">
                <a:solidFill>
                  <a:schemeClr val="dk1"/>
                </a:solidFill>
              </a:rPr>
              <a:t>“I</a:t>
            </a:r>
            <a:r>
              <a:rPr lang="en-US" sz="1716" cap="none">
                <a:solidFill>
                  <a:schemeClr val="dk1"/>
                </a:solidFill>
              </a:rPr>
              <a:t>n individuals with a pre-existing immunity against SARS-CoV-2, the second vaccine dose not only fail to boost humoral immunity but determines a contraction of the spike-specific T cell response." </a:t>
            </a:r>
            <a:endParaRPr sz="1716">
              <a:solidFill>
                <a:schemeClr val="dk1"/>
              </a:solidFill>
            </a:endParaRPr>
          </a:p>
          <a:p>
            <a:pPr indent="-220133" lvl="0" marL="228600" rtl="0" algn="l">
              <a:lnSpc>
                <a:spcPct val="110000"/>
              </a:lnSpc>
              <a:spcBef>
                <a:spcPts val="1000"/>
              </a:spcBef>
              <a:spcAft>
                <a:spcPts val="0"/>
              </a:spcAft>
              <a:buClr>
                <a:schemeClr val="dk1"/>
              </a:buClr>
              <a:buSzPts val="1717"/>
              <a:buChar char="•"/>
            </a:pPr>
            <a:r>
              <a:rPr lang="en-US" sz="1716">
                <a:solidFill>
                  <a:schemeClr val="dk1"/>
                </a:solidFill>
              </a:rPr>
              <a:t>“T</a:t>
            </a:r>
            <a:r>
              <a:rPr lang="en-US" sz="1716" cap="none">
                <a:solidFill>
                  <a:schemeClr val="dk1"/>
                </a:solidFill>
              </a:rPr>
              <a:t>he second vaccination dose appears to exert a detrimental effect in the overall magnitude of the spike-specific humoral response in COVID-19 recovered individuals." - </a:t>
            </a:r>
            <a:r>
              <a:rPr lang="en-US" sz="1716" u="sng" cap="none">
                <a:solidFill>
                  <a:srgbClr val="56BCFE"/>
                </a:solidFill>
                <a:hlinkClick r:id="rId6">
                  <a:extLst>
                    <a:ext uri="{A12FA001-AC4F-418D-AE19-62706E023703}">
                      <ahyp:hlinkClr val="tx"/>
                    </a:ext>
                  </a:extLst>
                </a:hlinkClick>
              </a:rPr>
              <a:t>Cell Reports</a:t>
            </a:r>
            <a:endParaRPr sz="1716" cap="none">
              <a:solidFill>
                <a:srgbClr val="56BCFE"/>
              </a:solidFill>
            </a:endParaRPr>
          </a:p>
          <a:p>
            <a:pPr indent="-111125" lvl="0" marL="228600" rtl="0" algn="l">
              <a:lnSpc>
                <a:spcPct val="110000"/>
              </a:lnSpc>
              <a:spcBef>
                <a:spcPts val="1000"/>
              </a:spcBef>
              <a:spcAft>
                <a:spcPts val="0"/>
              </a:spcAft>
              <a:buSzPts val="1250"/>
              <a:buNone/>
            </a:pPr>
            <a:r>
              <a:t/>
            </a:r>
            <a:endParaRPr b="1" sz="1700" cap="none"/>
          </a:p>
          <a:p>
            <a:pPr indent="-111125" lvl="0" marL="228600" rtl="0" algn="l">
              <a:lnSpc>
                <a:spcPct val="110000"/>
              </a:lnSpc>
              <a:spcBef>
                <a:spcPts val="1000"/>
              </a:spcBef>
              <a:spcAft>
                <a:spcPts val="0"/>
              </a:spcAft>
              <a:buSzPts val="1250"/>
              <a:buNone/>
            </a:pPr>
            <a:r>
              <a:t/>
            </a:r>
            <a:endParaRPr sz="1700" cap="none"/>
          </a:p>
          <a:p>
            <a:pPr indent="-111125" lvl="0" marL="228600" rtl="0" algn="l">
              <a:lnSpc>
                <a:spcPct val="110000"/>
              </a:lnSpc>
              <a:spcBef>
                <a:spcPts val="1000"/>
              </a:spcBef>
              <a:spcAft>
                <a:spcPts val="0"/>
              </a:spcAft>
              <a:buSzPts val="1250"/>
              <a:buNone/>
            </a:pPr>
            <a:r>
              <a:t/>
            </a:r>
            <a:endParaRPr sz="1700"/>
          </a:p>
        </p:txBody>
      </p:sp>
      <p:pic>
        <p:nvPicPr>
          <p:cNvPr id="376" name="Google Shape;376;p49"/>
          <p:cNvPicPr preferRelativeResize="0"/>
          <p:nvPr/>
        </p:nvPicPr>
        <p:blipFill rotWithShape="1">
          <a:blip r:embed="rId7">
            <a:alphaModFix/>
          </a:blip>
          <a:srcRect b="0" l="0" r="0" t="0"/>
          <a:stretch/>
        </p:blipFill>
        <p:spPr>
          <a:xfrm>
            <a:off x="-1" y="5503000"/>
            <a:ext cx="2031501" cy="1355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0"/>
          <p:cNvSpPr txBox="1"/>
          <p:nvPr>
            <p:ph type="title"/>
          </p:nvPr>
        </p:nvSpPr>
        <p:spPr>
          <a:xfrm>
            <a:off x="200825" y="387575"/>
            <a:ext cx="6426300" cy="15963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FOIA Request to CDC on Database of a Convalescent Immune Person’s Reinfection and Transmission Rate </a:t>
            </a:r>
            <a:endParaRPr/>
          </a:p>
        </p:txBody>
      </p:sp>
      <p:sp>
        <p:nvSpPr>
          <p:cNvPr id="383" name="Google Shape;383;p50"/>
          <p:cNvSpPr txBox="1"/>
          <p:nvPr>
            <p:ph idx="1" type="body"/>
          </p:nvPr>
        </p:nvSpPr>
        <p:spPr>
          <a:xfrm>
            <a:off x="913775" y="2367100"/>
            <a:ext cx="5241300" cy="3424200"/>
          </a:xfrm>
          <a:prstGeom prst="rect">
            <a:avLst/>
          </a:prstGeom>
        </p:spPr>
        <p:txBody>
          <a:bodyPr anchorCtr="0" anchor="t" bIns="45700" lIns="91425" spcFirstLastPara="1" rIns="91425" wrap="square" tIns="45700">
            <a:normAutofit fontScale="77500" lnSpcReduction="10000"/>
          </a:bodyPr>
          <a:lstStyle/>
          <a:p>
            <a:pPr indent="0" lvl="0" marL="0" rtl="0" algn="ctr">
              <a:spcBef>
                <a:spcPts val="1000"/>
              </a:spcBef>
              <a:spcAft>
                <a:spcPts val="0"/>
              </a:spcAft>
              <a:buNone/>
            </a:pPr>
            <a:r>
              <a:rPr lang="en-US"/>
              <a:t>“You would assume that if the CDC was going to crush the civil and individual rights of those with natural immunity by having them expelled from school, fired from their jobs, separated from the military, and worse, the CDC would have proof of at least one instance of an unvaccinated, naturally immune individual transmitting the COVID-19 virus to another individual. If you thought this, you would be wrong.” ~Aaron Siri, lawyer </a:t>
            </a:r>
            <a:endParaRPr/>
          </a:p>
        </p:txBody>
      </p:sp>
      <p:pic>
        <p:nvPicPr>
          <p:cNvPr id="384" name="Google Shape;384;p50"/>
          <p:cNvPicPr preferRelativeResize="0"/>
          <p:nvPr/>
        </p:nvPicPr>
        <p:blipFill>
          <a:blip r:embed="rId3">
            <a:alphaModFix/>
          </a:blip>
          <a:stretch>
            <a:fillRect/>
          </a:stretch>
        </p:blipFill>
        <p:spPr>
          <a:xfrm>
            <a:off x="6472358" y="0"/>
            <a:ext cx="5472684" cy="6858000"/>
          </a:xfrm>
          <a:prstGeom prst="rect">
            <a:avLst/>
          </a:prstGeom>
          <a:noFill/>
          <a:ln>
            <a:noFill/>
          </a:ln>
        </p:spPr>
      </p:pic>
      <p:sp>
        <p:nvSpPr>
          <p:cNvPr id="385" name="Google Shape;385;p50"/>
          <p:cNvSpPr/>
          <p:nvPr/>
        </p:nvSpPr>
        <p:spPr>
          <a:xfrm>
            <a:off x="6787700" y="2979600"/>
            <a:ext cx="4890000" cy="898800"/>
          </a:xfrm>
          <a:prstGeom prst="rect">
            <a:avLst/>
          </a:prstGeom>
          <a:noFill/>
          <a:ln cap="flat" cmpd="sng" w="762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50"/>
          <p:cNvSpPr/>
          <p:nvPr/>
        </p:nvSpPr>
        <p:spPr>
          <a:xfrm>
            <a:off x="10482800" y="773175"/>
            <a:ext cx="1194900" cy="301200"/>
          </a:xfrm>
          <a:prstGeom prst="rect">
            <a:avLst/>
          </a:prstGeom>
          <a:no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50"/>
          <p:cNvSpPr txBox="1"/>
          <p:nvPr/>
        </p:nvSpPr>
        <p:spPr>
          <a:xfrm>
            <a:off x="401650" y="6004525"/>
            <a:ext cx="5783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rPr>
              <a:t>Does Oklahoma record </a:t>
            </a:r>
            <a:r>
              <a:rPr lang="en-US">
                <a:solidFill>
                  <a:schemeClr val="dk1"/>
                </a:solidFill>
              </a:rPr>
              <a:t>convalescent immune reinfections, hospitalizations or deaths?</a:t>
            </a:r>
            <a:endParaRPr>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1"/>
          <p:cNvSpPr txBox="1"/>
          <p:nvPr>
            <p:ph type="title"/>
          </p:nvPr>
        </p:nvSpPr>
        <p:spPr>
          <a:xfrm>
            <a:off x="6800900" y="152391"/>
            <a:ext cx="5112300" cy="1596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TESTING TO ASSESS IMMUNITY</a:t>
            </a:r>
            <a:endParaRPr/>
          </a:p>
        </p:txBody>
      </p:sp>
      <p:sp>
        <p:nvSpPr>
          <p:cNvPr id="394" name="Google Shape;394;p51"/>
          <p:cNvSpPr txBox="1"/>
          <p:nvPr>
            <p:ph idx="1" type="body"/>
          </p:nvPr>
        </p:nvSpPr>
        <p:spPr>
          <a:xfrm>
            <a:off x="913774" y="2367092"/>
            <a:ext cx="10363826" cy="3424107"/>
          </a:xfrm>
          <a:prstGeom prst="rect">
            <a:avLst/>
          </a:prstGeom>
          <a:noFill/>
          <a:ln>
            <a:noFill/>
          </a:ln>
        </p:spPr>
        <p:txBody>
          <a:bodyPr anchorCtr="0" anchor="t" bIns="45700" lIns="91425" spcFirstLastPara="1" rIns="91425" wrap="square" tIns="45700">
            <a:normAutofit/>
          </a:bodyPr>
          <a:lstStyle/>
          <a:p>
            <a:pPr indent="-101600" lvl="0" marL="228600" rtl="0" algn="l">
              <a:lnSpc>
                <a:spcPct val="120000"/>
              </a:lnSpc>
              <a:spcBef>
                <a:spcPts val="0"/>
              </a:spcBef>
              <a:spcAft>
                <a:spcPts val="0"/>
              </a:spcAft>
              <a:buSzPts val="2000"/>
              <a:buNone/>
            </a:pPr>
            <a:r>
              <a:t/>
            </a:r>
            <a:endParaRPr/>
          </a:p>
        </p:txBody>
      </p:sp>
      <p:pic>
        <p:nvPicPr>
          <p:cNvPr id="395" name="Google Shape;395;p51">
            <a:hlinkClick r:id="rId3"/>
          </p:cNvPr>
          <p:cNvPicPr preferRelativeResize="0"/>
          <p:nvPr/>
        </p:nvPicPr>
        <p:blipFill rotWithShape="1">
          <a:blip r:embed="rId4">
            <a:alphaModFix/>
          </a:blip>
          <a:srcRect b="5413" l="66880" r="0" t="12534"/>
          <a:stretch/>
        </p:blipFill>
        <p:spPr>
          <a:xfrm>
            <a:off x="6115174" y="1872575"/>
            <a:ext cx="5545708" cy="3444700"/>
          </a:xfrm>
          <a:prstGeom prst="rect">
            <a:avLst/>
          </a:prstGeom>
          <a:noFill/>
          <a:ln>
            <a:noFill/>
          </a:ln>
        </p:spPr>
      </p:pic>
      <p:pic>
        <p:nvPicPr>
          <p:cNvPr id="396" name="Google Shape;396;p51">
            <a:hlinkClick r:id="rId5"/>
          </p:cNvPr>
          <p:cNvPicPr preferRelativeResize="0"/>
          <p:nvPr/>
        </p:nvPicPr>
        <p:blipFill rotWithShape="1">
          <a:blip r:embed="rId6">
            <a:alphaModFix/>
          </a:blip>
          <a:srcRect b="0" l="0" r="0" t="0"/>
          <a:stretch/>
        </p:blipFill>
        <p:spPr>
          <a:xfrm>
            <a:off x="152400" y="152400"/>
            <a:ext cx="5112201" cy="3444702"/>
          </a:xfrm>
          <a:prstGeom prst="rect">
            <a:avLst/>
          </a:prstGeom>
          <a:noFill/>
          <a:ln>
            <a:noFill/>
          </a:ln>
        </p:spPr>
      </p:pic>
      <p:pic>
        <p:nvPicPr>
          <p:cNvPr id="397" name="Google Shape;397;p51"/>
          <p:cNvPicPr preferRelativeResize="0"/>
          <p:nvPr/>
        </p:nvPicPr>
        <p:blipFill rotWithShape="1">
          <a:blip r:embed="rId7">
            <a:alphaModFix/>
          </a:blip>
          <a:srcRect b="0" l="0" r="0" t="0"/>
          <a:stretch/>
        </p:blipFill>
        <p:spPr>
          <a:xfrm>
            <a:off x="913775" y="2796825"/>
            <a:ext cx="4707474" cy="3597100"/>
          </a:xfrm>
          <a:prstGeom prst="rect">
            <a:avLst/>
          </a:prstGeom>
          <a:noFill/>
          <a:ln>
            <a:noFill/>
          </a:ln>
        </p:spPr>
      </p:pic>
      <p:sp>
        <p:nvSpPr>
          <p:cNvPr id="398" name="Google Shape;398;p51"/>
          <p:cNvSpPr txBox="1"/>
          <p:nvPr/>
        </p:nvSpPr>
        <p:spPr>
          <a:xfrm>
            <a:off x="1250425" y="6393925"/>
            <a:ext cx="7425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sng" cap="none" strike="noStrike">
                <a:solidFill>
                  <a:srgbClr val="434343"/>
                </a:solidFill>
                <a:latin typeface="Twentieth Century"/>
                <a:ea typeface="Twentieth Century"/>
                <a:cs typeface="Twentieth Century"/>
                <a:sym typeface="Twentieth Century"/>
                <a:hlinkClick r:id="rId8">
                  <a:extLst>
                    <a:ext uri="{A12FA001-AC4F-418D-AE19-62706E023703}">
                      <ahyp:hlinkClr val="tx"/>
                    </a:ext>
                  </a:extLst>
                </a:hlinkClick>
              </a:rPr>
              <a:t>https://www.labcorp.com/coronavirus-disease-covid-19/individuals/antibody-test</a:t>
            </a:r>
            <a:endParaRPr b="0" i="0" sz="1600" u="none" cap="none" strike="noStrike">
              <a:solidFill>
                <a:srgbClr val="434343"/>
              </a:solidFill>
              <a:latin typeface="Twentieth Century"/>
              <a:ea typeface="Twentieth Century"/>
              <a:cs typeface="Twentieth Century"/>
              <a:sym typeface="Twentieth Centur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2"/>
          <p:cNvSpPr txBox="1"/>
          <p:nvPr>
            <p:ph idx="1" type="body"/>
          </p:nvPr>
        </p:nvSpPr>
        <p:spPr>
          <a:xfrm>
            <a:off x="-95425" y="2367100"/>
            <a:ext cx="12110100" cy="3424200"/>
          </a:xfrm>
          <a:prstGeom prst="rect">
            <a:avLst/>
          </a:prstGeom>
        </p:spPr>
        <p:txBody>
          <a:bodyPr anchorCtr="0" anchor="t" bIns="45700" lIns="91425" spcFirstLastPara="1" rIns="91425" wrap="square" tIns="45700">
            <a:normAutofit/>
          </a:bodyPr>
          <a:lstStyle/>
          <a:p>
            <a:pPr indent="0" lvl="0" marL="457200" rtl="0" algn="ctr">
              <a:spcBef>
                <a:spcPts val="1000"/>
              </a:spcBef>
              <a:spcAft>
                <a:spcPts val="0"/>
              </a:spcAft>
              <a:buNone/>
            </a:pPr>
            <a:r>
              <a:rPr lang="en-US" sz="4500"/>
              <a:t>The Vaccine, Safety and Failure to Protect</a:t>
            </a:r>
            <a:endParaRPr sz="4500"/>
          </a:p>
        </p:txBody>
      </p:sp>
      <p:pic>
        <p:nvPicPr>
          <p:cNvPr id="405" name="Google Shape;405;p52"/>
          <p:cNvPicPr preferRelativeResize="0"/>
          <p:nvPr/>
        </p:nvPicPr>
        <p:blipFill>
          <a:blip r:embed="rId3">
            <a:alphaModFix/>
          </a:blip>
          <a:stretch>
            <a:fillRect/>
          </a:stretch>
        </p:blipFill>
        <p:spPr>
          <a:xfrm>
            <a:off x="4051775" y="3288250"/>
            <a:ext cx="4571924" cy="32698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idx="1" type="body"/>
          </p:nvPr>
        </p:nvSpPr>
        <p:spPr>
          <a:xfrm>
            <a:off x="914099" y="1406817"/>
            <a:ext cx="10363800" cy="3424200"/>
          </a:xfrm>
          <a:prstGeom prst="rect">
            <a:avLst/>
          </a:prstGeom>
        </p:spPr>
        <p:txBody>
          <a:bodyPr anchorCtr="0" anchor="t" bIns="45700" lIns="91425" spcFirstLastPara="1" rIns="91425" wrap="square" tIns="45700">
            <a:normAutofit/>
          </a:bodyPr>
          <a:lstStyle/>
          <a:p>
            <a:pPr indent="0" lvl="0" marL="457200" rtl="0" algn="ctr">
              <a:spcBef>
                <a:spcPts val="1000"/>
              </a:spcBef>
              <a:spcAft>
                <a:spcPts val="0"/>
              </a:spcAft>
              <a:buNone/>
            </a:pPr>
            <a:r>
              <a:rPr lang="en-US" sz="4400"/>
              <a:t>Stratified COVID-19 risk and Infection Fatality Rates (IFR)</a:t>
            </a:r>
            <a:endParaRPr sz="4400"/>
          </a:p>
          <a:p>
            <a:pPr indent="0" lvl="0" marL="0" rtl="0" algn="l">
              <a:spcBef>
                <a:spcPts val="1000"/>
              </a:spcBef>
              <a:spcAft>
                <a:spcPts val="0"/>
              </a:spcAft>
              <a:buNone/>
            </a:pPr>
            <a:r>
              <a:t/>
            </a:r>
            <a:endParaRPr/>
          </a:p>
        </p:txBody>
      </p:sp>
      <p:pic>
        <p:nvPicPr>
          <p:cNvPr id="90" name="Google Shape;90;p17"/>
          <p:cNvPicPr preferRelativeResize="0"/>
          <p:nvPr/>
        </p:nvPicPr>
        <p:blipFill>
          <a:blip r:embed="rId3">
            <a:alphaModFix/>
          </a:blip>
          <a:stretch>
            <a:fillRect/>
          </a:stretch>
        </p:blipFill>
        <p:spPr>
          <a:xfrm>
            <a:off x="3537900" y="3128825"/>
            <a:ext cx="5480342" cy="28607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3"/>
          <p:cNvSpPr txBox="1"/>
          <p:nvPr>
            <p:ph type="title"/>
          </p:nvPr>
        </p:nvSpPr>
        <p:spPr>
          <a:xfrm>
            <a:off x="913775" y="173692"/>
            <a:ext cx="10364451" cy="88964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VACCINES </a:t>
            </a:r>
            <a:endParaRPr/>
          </a:p>
        </p:txBody>
      </p:sp>
      <p:sp>
        <p:nvSpPr>
          <p:cNvPr id="412" name="Google Shape;412;p53"/>
          <p:cNvSpPr txBox="1"/>
          <p:nvPr>
            <p:ph idx="1" type="body"/>
          </p:nvPr>
        </p:nvSpPr>
        <p:spPr>
          <a:xfrm>
            <a:off x="2444500" y="1344500"/>
            <a:ext cx="9285900" cy="4936200"/>
          </a:xfrm>
          <a:prstGeom prst="rect">
            <a:avLst/>
          </a:prstGeom>
          <a:noFill/>
          <a:ln>
            <a:noFill/>
          </a:ln>
        </p:spPr>
        <p:txBody>
          <a:bodyPr anchorCtr="0" anchor="t" bIns="45700" lIns="91425" spcFirstLastPara="1" rIns="91425" wrap="square" tIns="45700">
            <a:normAutofit fontScale="85000" lnSpcReduction="20000"/>
          </a:bodyPr>
          <a:lstStyle/>
          <a:p>
            <a:pPr indent="-201930" lvl="0" marL="228600" rtl="0" algn="l">
              <a:lnSpc>
                <a:spcPct val="120000"/>
              </a:lnSpc>
              <a:spcBef>
                <a:spcPts val="0"/>
              </a:spcBef>
              <a:spcAft>
                <a:spcPts val="0"/>
              </a:spcAft>
              <a:buSzPct val="100000"/>
              <a:buChar char="•"/>
            </a:pPr>
            <a:r>
              <a:rPr lang="en-US" sz="2800" cap="none"/>
              <a:t>1. Injection must give you antibody immunity to a virus or bacterium</a:t>
            </a:r>
            <a:r>
              <a:rPr lang="en-US" sz="2800"/>
              <a:t>. </a:t>
            </a:r>
            <a:endParaRPr/>
          </a:p>
          <a:p>
            <a:pPr indent="-201930" lvl="0" marL="228600" rtl="0" algn="l">
              <a:lnSpc>
                <a:spcPct val="120000"/>
              </a:lnSpc>
              <a:spcBef>
                <a:spcPts val="1000"/>
              </a:spcBef>
              <a:spcAft>
                <a:spcPts val="0"/>
              </a:spcAft>
              <a:buSzPct val="100000"/>
              <a:buChar char="•"/>
            </a:pPr>
            <a:r>
              <a:rPr lang="en-US" sz="2800" cap="none"/>
              <a:t>2. That antibody must give you protection from that virus or bacterium </a:t>
            </a:r>
            <a:endParaRPr/>
          </a:p>
          <a:p>
            <a:pPr indent="-201930" lvl="0" marL="228600" rtl="0" algn="l">
              <a:lnSpc>
                <a:spcPct val="120000"/>
              </a:lnSpc>
              <a:spcBef>
                <a:spcPts val="1000"/>
              </a:spcBef>
              <a:spcAft>
                <a:spcPts val="0"/>
              </a:spcAft>
              <a:buSzPct val="100000"/>
              <a:buChar char="•"/>
            </a:pPr>
            <a:r>
              <a:rPr lang="en-US" sz="2800" cap="none"/>
              <a:t>3. The injection must show that it reduces hospitalizations, deaths or severe symptoms of that virus or bacterium</a:t>
            </a:r>
            <a:r>
              <a:rPr lang="en-US" sz="2800"/>
              <a:t> </a:t>
            </a:r>
            <a:endParaRPr sz="2800"/>
          </a:p>
          <a:p>
            <a:pPr indent="-201930" lvl="0" marL="228600" rtl="0" algn="l">
              <a:lnSpc>
                <a:spcPct val="120000"/>
              </a:lnSpc>
              <a:spcBef>
                <a:spcPts val="1000"/>
              </a:spcBef>
              <a:spcAft>
                <a:spcPts val="0"/>
              </a:spcAft>
              <a:buSzPct val="100000"/>
              <a:buChar char="•"/>
            </a:pPr>
            <a:r>
              <a:rPr lang="en-US" sz="2800" cap="none"/>
              <a:t>4. That injection must show that it stops a person from carrying that virus or bacterium</a:t>
            </a:r>
            <a:r>
              <a:rPr lang="en-US" sz="2800"/>
              <a:t> </a:t>
            </a:r>
            <a:endParaRPr/>
          </a:p>
          <a:p>
            <a:pPr indent="-201930" lvl="0" marL="228600" rtl="0" algn="l">
              <a:lnSpc>
                <a:spcPct val="120000"/>
              </a:lnSpc>
              <a:spcBef>
                <a:spcPts val="1000"/>
              </a:spcBef>
              <a:spcAft>
                <a:spcPts val="0"/>
              </a:spcAft>
              <a:buSzPct val="100000"/>
              <a:buChar char="•"/>
            </a:pPr>
            <a:r>
              <a:rPr lang="en-US" sz="2800" cap="none"/>
              <a:t>5. That injection must show that it stops the transmission from one person to the next of that virus or bacterium. </a:t>
            </a:r>
            <a:endParaRPr/>
          </a:p>
          <a:p>
            <a:pPr indent="-50800" lvl="0" marL="228600" rtl="0" algn="l">
              <a:lnSpc>
                <a:spcPct val="120000"/>
              </a:lnSpc>
              <a:spcBef>
                <a:spcPts val="1000"/>
              </a:spcBef>
              <a:spcAft>
                <a:spcPts val="0"/>
              </a:spcAft>
              <a:buSzPct val="100000"/>
              <a:buNone/>
            </a:pPr>
            <a:r>
              <a:t/>
            </a:r>
            <a:endParaRPr sz="2800"/>
          </a:p>
        </p:txBody>
      </p:sp>
      <p:pic>
        <p:nvPicPr>
          <p:cNvPr id="413" name="Google Shape;413;p53"/>
          <p:cNvPicPr preferRelativeResize="0"/>
          <p:nvPr/>
        </p:nvPicPr>
        <p:blipFill rotWithShape="1">
          <a:blip r:embed="rId3">
            <a:alphaModFix/>
          </a:blip>
          <a:srcRect b="0" l="0" r="0" t="0"/>
          <a:stretch/>
        </p:blipFill>
        <p:spPr>
          <a:xfrm>
            <a:off x="9570000" y="5382350"/>
            <a:ext cx="2622000" cy="1475649"/>
          </a:xfrm>
          <a:prstGeom prst="rect">
            <a:avLst/>
          </a:prstGeom>
          <a:noFill/>
          <a:ln>
            <a:noFill/>
          </a:ln>
        </p:spPr>
      </p:pic>
      <p:pic>
        <p:nvPicPr>
          <p:cNvPr id="414" name="Google Shape;414;p53"/>
          <p:cNvPicPr preferRelativeResize="0"/>
          <p:nvPr/>
        </p:nvPicPr>
        <p:blipFill rotWithShape="1">
          <a:blip r:embed="rId4">
            <a:alphaModFix/>
          </a:blip>
          <a:srcRect b="25840" l="0" r="0" t="14121"/>
          <a:stretch/>
        </p:blipFill>
        <p:spPr>
          <a:xfrm>
            <a:off x="0" y="0"/>
            <a:ext cx="2444500" cy="3176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4"/>
          <p:cNvSpPr txBox="1"/>
          <p:nvPr>
            <p:ph type="title"/>
          </p:nvPr>
        </p:nvSpPr>
        <p:spPr>
          <a:xfrm>
            <a:off x="913775" y="232831"/>
            <a:ext cx="10364451" cy="77137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EVOLVING DEFINITION OF VACCINES</a:t>
            </a:r>
            <a:endParaRPr/>
          </a:p>
        </p:txBody>
      </p:sp>
      <p:sp>
        <p:nvSpPr>
          <p:cNvPr id="421" name="Google Shape;421;p54"/>
          <p:cNvSpPr txBox="1"/>
          <p:nvPr>
            <p:ph idx="1" type="body"/>
          </p:nvPr>
        </p:nvSpPr>
        <p:spPr>
          <a:xfrm>
            <a:off x="914401" y="1242391"/>
            <a:ext cx="6559826" cy="4869776"/>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SzPts val="1800"/>
              <a:buChar char="•"/>
            </a:pPr>
            <a:r>
              <a:rPr lang="en-US" sz="1800" cap="none"/>
              <a:t>The original definition (pre-2015) stated that a vaccination was an </a:t>
            </a:r>
            <a:r>
              <a:rPr i="1" lang="en-US" sz="1800" cap="none"/>
              <a:t>“injection of a killed or weakened infectious organism in order to </a:t>
            </a:r>
            <a:r>
              <a:rPr b="1" i="1" lang="en-US" sz="1800" cap="none"/>
              <a:t>PREVENT</a:t>
            </a:r>
            <a:r>
              <a:rPr i="1" lang="en-US" sz="1800" cap="none"/>
              <a:t> the disease.”</a:t>
            </a:r>
            <a:r>
              <a:rPr lang="en-US" sz="1800" cap="none"/>
              <a:t>(</a:t>
            </a:r>
            <a:r>
              <a:rPr lang="en-US" sz="1800" u="sng" cap="none">
                <a:solidFill>
                  <a:schemeClr val="hlink"/>
                </a:solidFill>
                <a:hlinkClick r:id="rId3"/>
              </a:rPr>
              <a:t>Archived July 10, 2012</a:t>
            </a:r>
            <a:r>
              <a:rPr lang="en-US" sz="1800" cap="none"/>
              <a:t>).  </a:t>
            </a:r>
            <a:endParaRPr sz="2200"/>
          </a:p>
          <a:p>
            <a:pPr indent="-228600" lvl="0" marL="228600" rtl="0" algn="l">
              <a:lnSpc>
                <a:spcPct val="120000"/>
              </a:lnSpc>
              <a:spcBef>
                <a:spcPts val="1000"/>
              </a:spcBef>
              <a:spcAft>
                <a:spcPts val="0"/>
              </a:spcAft>
              <a:buSzPts val="1800"/>
              <a:buChar char="•"/>
            </a:pPr>
            <a:r>
              <a:rPr lang="en-US" sz="1800" cap="none"/>
              <a:t>They altered it in 2015 to </a:t>
            </a:r>
            <a:r>
              <a:rPr i="1" lang="en-US" sz="1800" cap="none"/>
              <a:t>“the act of introducing a vaccine into the body to </a:t>
            </a:r>
            <a:r>
              <a:rPr b="1" i="1" lang="en-US" sz="1800" cap="none"/>
              <a:t>PRODUCE IMMUNITY </a:t>
            </a:r>
            <a:r>
              <a:rPr i="1" lang="en-US" sz="1800" cap="none"/>
              <a:t>to the disease.”</a:t>
            </a:r>
            <a:r>
              <a:rPr lang="en-US" sz="1800" cap="none"/>
              <a:t>(</a:t>
            </a:r>
            <a:r>
              <a:rPr lang="en-US" sz="1800" u="sng" cap="none">
                <a:solidFill>
                  <a:schemeClr val="hlink"/>
                </a:solidFill>
                <a:hlinkClick r:id="rId4"/>
              </a:rPr>
              <a:t>Archived February 14, 2015</a:t>
            </a:r>
            <a:r>
              <a:rPr lang="en-US" sz="1800" cap="none"/>
              <a:t>)  (</a:t>
            </a:r>
            <a:r>
              <a:rPr lang="en-US" sz="1800" u="sng" cap="none">
                <a:solidFill>
                  <a:schemeClr val="hlink"/>
                </a:solidFill>
                <a:hlinkClick r:id="rId5"/>
              </a:rPr>
              <a:t>Archived August 26, 2021</a:t>
            </a:r>
            <a:r>
              <a:rPr lang="en-US" sz="1800" cap="none"/>
              <a:t>) </a:t>
            </a:r>
            <a:endParaRPr sz="2200"/>
          </a:p>
          <a:p>
            <a:pPr indent="-228600" lvl="0" marL="228600" rtl="0" algn="l">
              <a:lnSpc>
                <a:spcPct val="120000"/>
              </a:lnSpc>
              <a:spcBef>
                <a:spcPts val="1000"/>
              </a:spcBef>
              <a:spcAft>
                <a:spcPts val="0"/>
              </a:spcAft>
              <a:buSzPts val="1800"/>
              <a:buChar char="•"/>
            </a:pPr>
            <a:r>
              <a:rPr lang="en-US" sz="1800" cap="none"/>
              <a:t>Then in September 2021, they altered the definition again to say </a:t>
            </a:r>
            <a:r>
              <a:rPr i="1" lang="en-US" sz="1800" cap="none"/>
              <a:t>“the act of introducing a vaccine into the body to </a:t>
            </a:r>
            <a:r>
              <a:rPr b="1" i="1" lang="en-US" sz="1800" cap="none"/>
              <a:t>PRODUCE PROTECTION </a:t>
            </a:r>
            <a:r>
              <a:rPr i="1" lang="en-US" sz="1800" cap="none"/>
              <a:t>from a specific disease.” </a:t>
            </a:r>
            <a:r>
              <a:rPr lang="en-US" sz="1800" cap="none"/>
              <a:t>(</a:t>
            </a:r>
            <a:r>
              <a:rPr lang="en-US" sz="1800" u="sng" cap="none">
                <a:solidFill>
                  <a:schemeClr val="hlink"/>
                </a:solidFill>
                <a:hlinkClick r:id="rId6"/>
              </a:rPr>
              <a:t>Archived September 2, 2021</a:t>
            </a:r>
            <a:r>
              <a:rPr lang="en-US" sz="1800" cap="none"/>
              <a:t>)  </a:t>
            </a:r>
            <a:endParaRPr sz="2200"/>
          </a:p>
          <a:p>
            <a:pPr indent="-241300" lvl="1" marL="685800" rtl="0" algn="l">
              <a:lnSpc>
                <a:spcPct val="120000"/>
              </a:lnSpc>
              <a:spcBef>
                <a:spcPts val="500"/>
              </a:spcBef>
              <a:spcAft>
                <a:spcPts val="0"/>
              </a:spcAft>
              <a:buSzPts val="1800"/>
              <a:buChar char="•"/>
            </a:pPr>
            <a:r>
              <a:rPr lang="en-US" cap="none"/>
              <a:t>Instead of requiring medicine to meet the definition of “vaccine,” it appears the CDC has changed the definition of “vaccine” to accommodate what the injection actually does (maybe).  </a:t>
            </a:r>
            <a:endParaRPr sz="2000"/>
          </a:p>
          <a:p>
            <a:pPr indent="-76200" lvl="0" marL="228600" rtl="0" algn="l">
              <a:lnSpc>
                <a:spcPct val="120000"/>
              </a:lnSpc>
              <a:spcBef>
                <a:spcPts val="1000"/>
              </a:spcBef>
              <a:spcAft>
                <a:spcPts val="0"/>
              </a:spcAft>
              <a:buSzPts val="2400"/>
              <a:buNone/>
            </a:pPr>
            <a:r>
              <a:t/>
            </a:r>
            <a:endParaRPr sz="2600"/>
          </a:p>
        </p:txBody>
      </p:sp>
      <p:pic>
        <p:nvPicPr>
          <p:cNvPr descr="Are Flip-Flops Appropriate in the Office? - Ramsey's Rules" id="422" name="Google Shape;422;p54"/>
          <p:cNvPicPr preferRelativeResize="0"/>
          <p:nvPr/>
        </p:nvPicPr>
        <p:blipFill rotWithShape="1">
          <a:blip r:embed="rId7">
            <a:alphaModFix/>
          </a:blip>
          <a:srcRect b="0" l="0" r="0" t="0"/>
          <a:stretch/>
        </p:blipFill>
        <p:spPr>
          <a:xfrm>
            <a:off x="7921487" y="2126974"/>
            <a:ext cx="3907284" cy="260405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B7B7B7"/>
            </a:gs>
          </a:gsLst>
          <a:lin ang="5400000" scaled="0"/>
        </a:gradFill>
      </p:bgPr>
    </p:bg>
    <p:spTree>
      <p:nvGrpSpPr>
        <p:cNvPr id="426" name="Shape 426"/>
        <p:cNvGrpSpPr/>
        <p:nvPr/>
      </p:nvGrpSpPr>
      <p:grpSpPr>
        <a:xfrm>
          <a:off x="0" y="0"/>
          <a:ext cx="0" cy="0"/>
          <a:chOff x="0" y="0"/>
          <a:chExt cx="0" cy="0"/>
        </a:xfrm>
      </p:grpSpPr>
      <p:pic>
        <p:nvPicPr>
          <p:cNvPr id="427" name="Google Shape;427;p55"/>
          <p:cNvPicPr preferRelativeResize="0"/>
          <p:nvPr/>
        </p:nvPicPr>
        <p:blipFill rotWithShape="1">
          <a:blip r:embed="rId3">
            <a:alphaModFix/>
          </a:blip>
          <a:srcRect b="0" l="0" r="0" t="0"/>
          <a:stretch/>
        </p:blipFill>
        <p:spPr>
          <a:xfrm>
            <a:off x="0" y="-1"/>
            <a:ext cx="12192003" cy="6858001"/>
          </a:xfrm>
          <a:prstGeom prst="rect">
            <a:avLst/>
          </a:prstGeom>
          <a:noFill/>
          <a:ln>
            <a:noFill/>
          </a:ln>
        </p:spPr>
      </p:pic>
      <p:pic>
        <p:nvPicPr>
          <p:cNvPr id="428" name="Google Shape;428;p55"/>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429" name="Google Shape;429;p55"/>
          <p:cNvSpPr/>
          <p:nvPr/>
        </p:nvSpPr>
        <p:spPr>
          <a:xfrm>
            <a:off x="1066800" y="-9523"/>
            <a:ext cx="10058400" cy="6867522"/>
          </a:xfrm>
          <a:custGeom>
            <a:rect b="b" l="l" r="r" t="t"/>
            <a:pathLst>
              <a:path extrusionOk="0" h="6867522" w="10058400">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id="430" name="Google Shape;430;p55"/>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descr="Graphical user interface, text, application, email&#10;&#10;Description automatically generated" id="431" name="Google Shape;431;p55"/>
          <p:cNvPicPr preferRelativeResize="0"/>
          <p:nvPr>
            <p:ph idx="1" type="body"/>
          </p:nvPr>
        </p:nvPicPr>
        <p:blipFill rotWithShape="1">
          <a:blip r:embed="rId5">
            <a:alphaModFix/>
          </a:blip>
          <a:srcRect b="2" l="2475" r="15442" t="0"/>
          <a:stretch/>
        </p:blipFill>
        <p:spPr>
          <a:xfrm>
            <a:off x="81800" y="249525"/>
            <a:ext cx="5208300" cy="6097800"/>
          </a:xfrm>
          <a:prstGeom prst="rect">
            <a:avLst/>
          </a:prstGeom>
          <a:noFill/>
          <a:ln>
            <a:noFill/>
          </a:ln>
        </p:spPr>
      </p:pic>
      <p:pic>
        <p:nvPicPr>
          <p:cNvPr id="432" name="Google Shape;432;p55"/>
          <p:cNvPicPr preferRelativeResize="0"/>
          <p:nvPr/>
        </p:nvPicPr>
        <p:blipFill>
          <a:blip r:embed="rId6">
            <a:alphaModFix/>
          </a:blip>
          <a:stretch>
            <a:fillRect/>
          </a:stretch>
        </p:blipFill>
        <p:spPr>
          <a:xfrm>
            <a:off x="6735000" y="-9525"/>
            <a:ext cx="3572150" cy="3572150"/>
          </a:xfrm>
          <a:prstGeom prst="rect">
            <a:avLst/>
          </a:prstGeom>
          <a:noFill/>
          <a:ln>
            <a:noFill/>
          </a:ln>
        </p:spPr>
      </p:pic>
      <p:pic>
        <p:nvPicPr>
          <p:cNvPr id="433" name="Google Shape;433;p55"/>
          <p:cNvPicPr preferRelativeResize="0"/>
          <p:nvPr/>
        </p:nvPicPr>
        <p:blipFill>
          <a:blip r:embed="rId7">
            <a:alphaModFix/>
          </a:blip>
          <a:stretch>
            <a:fillRect/>
          </a:stretch>
        </p:blipFill>
        <p:spPr>
          <a:xfrm>
            <a:off x="5944550" y="1654225"/>
            <a:ext cx="5393326" cy="3117700"/>
          </a:xfrm>
          <a:prstGeom prst="rect">
            <a:avLst/>
          </a:prstGeom>
          <a:noFill/>
          <a:ln>
            <a:noFill/>
          </a:ln>
        </p:spPr>
      </p:pic>
      <p:pic>
        <p:nvPicPr>
          <p:cNvPr id="434" name="Google Shape;434;p55"/>
          <p:cNvPicPr preferRelativeResize="0"/>
          <p:nvPr/>
        </p:nvPicPr>
        <p:blipFill rotWithShape="1">
          <a:blip r:embed="rId8">
            <a:alphaModFix/>
          </a:blip>
          <a:srcRect b="0" l="52847" r="0" t="0"/>
          <a:stretch/>
        </p:blipFill>
        <p:spPr>
          <a:xfrm>
            <a:off x="5631025" y="2997625"/>
            <a:ext cx="3043325" cy="3730500"/>
          </a:xfrm>
          <a:prstGeom prst="rect">
            <a:avLst/>
          </a:prstGeom>
          <a:noFill/>
          <a:ln>
            <a:noFill/>
          </a:ln>
        </p:spPr>
      </p:pic>
      <p:pic>
        <p:nvPicPr>
          <p:cNvPr id="435" name="Google Shape;435;p55"/>
          <p:cNvPicPr preferRelativeResize="0"/>
          <p:nvPr/>
        </p:nvPicPr>
        <p:blipFill rotWithShape="1">
          <a:blip r:embed="rId9">
            <a:alphaModFix/>
          </a:blip>
          <a:srcRect b="14987" l="0" r="0" t="0"/>
          <a:stretch/>
        </p:blipFill>
        <p:spPr>
          <a:xfrm>
            <a:off x="8796175" y="3401325"/>
            <a:ext cx="3335375" cy="31957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6"/>
          <p:cNvSpPr txBox="1"/>
          <p:nvPr>
            <p:ph type="title"/>
          </p:nvPr>
        </p:nvSpPr>
        <p:spPr>
          <a:xfrm>
            <a:off x="913775" y="618517"/>
            <a:ext cx="10364400" cy="1596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t/>
            </a:r>
            <a:endParaRPr/>
          </a:p>
        </p:txBody>
      </p:sp>
      <p:sp>
        <p:nvSpPr>
          <p:cNvPr id="442" name="Google Shape;442;p56"/>
          <p:cNvSpPr txBox="1"/>
          <p:nvPr>
            <p:ph idx="1" type="body"/>
          </p:nvPr>
        </p:nvSpPr>
        <p:spPr>
          <a:xfrm>
            <a:off x="913774" y="2367092"/>
            <a:ext cx="10363800" cy="3424200"/>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1000"/>
              </a:spcBef>
              <a:spcAft>
                <a:spcPts val="0"/>
              </a:spcAft>
              <a:buSzPts val="1800"/>
              <a:buNone/>
            </a:pPr>
            <a:r>
              <a:t/>
            </a:r>
            <a:endParaRPr/>
          </a:p>
        </p:txBody>
      </p:sp>
      <p:pic>
        <p:nvPicPr>
          <p:cNvPr id="443" name="Google Shape;443;p56"/>
          <p:cNvPicPr preferRelativeResize="0"/>
          <p:nvPr/>
        </p:nvPicPr>
        <p:blipFill rotWithShape="1">
          <a:blip r:embed="rId3">
            <a:alphaModFix/>
          </a:blip>
          <a:srcRect b="0" l="0" r="33461" t="0"/>
          <a:stretch/>
        </p:blipFill>
        <p:spPr>
          <a:xfrm>
            <a:off x="0" y="0"/>
            <a:ext cx="8112348" cy="6858001"/>
          </a:xfrm>
          <a:prstGeom prst="rect">
            <a:avLst/>
          </a:prstGeom>
          <a:noFill/>
          <a:ln>
            <a:noFill/>
          </a:ln>
        </p:spPr>
      </p:pic>
      <p:pic>
        <p:nvPicPr>
          <p:cNvPr id="444" name="Google Shape;444;p56"/>
          <p:cNvPicPr preferRelativeResize="0"/>
          <p:nvPr/>
        </p:nvPicPr>
        <p:blipFill>
          <a:blip r:embed="rId4">
            <a:alphaModFix/>
          </a:blip>
          <a:stretch>
            <a:fillRect/>
          </a:stretch>
        </p:blipFill>
        <p:spPr>
          <a:xfrm>
            <a:off x="8606149" y="1908775"/>
            <a:ext cx="3435874" cy="3161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7"/>
          <p:cNvSpPr txBox="1"/>
          <p:nvPr>
            <p:ph type="title"/>
          </p:nvPr>
        </p:nvSpPr>
        <p:spPr>
          <a:xfrm>
            <a:off x="498943" y="287818"/>
            <a:ext cx="11022600" cy="888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97297"/>
              <a:buFont typeface="Twentieth Century"/>
              <a:buNone/>
            </a:pPr>
            <a:r>
              <a:rPr lang="en-US"/>
              <a:t>ADVERSE EFFECTS KNOWN FROM TRIALS (OCTOBER 22, 2020)</a:t>
            </a:r>
            <a:endParaRPr/>
          </a:p>
        </p:txBody>
      </p:sp>
      <p:pic>
        <p:nvPicPr>
          <p:cNvPr id="451" name="Google Shape;451;p57"/>
          <p:cNvPicPr preferRelativeResize="0"/>
          <p:nvPr/>
        </p:nvPicPr>
        <p:blipFill rotWithShape="1">
          <a:blip r:embed="rId3">
            <a:alphaModFix/>
          </a:blip>
          <a:srcRect b="0" l="0" r="0" t="0"/>
          <a:stretch/>
        </p:blipFill>
        <p:spPr>
          <a:xfrm>
            <a:off x="498950" y="1307849"/>
            <a:ext cx="5591474" cy="2811474"/>
          </a:xfrm>
          <a:prstGeom prst="rect">
            <a:avLst/>
          </a:prstGeom>
          <a:noFill/>
          <a:ln>
            <a:noFill/>
          </a:ln>
        </p:spPr>
      </p:pic>
      <p:sp>
        <p:nvSpPr>
          <p:cNvPr id="452" name="Google Shape;452;p57"/>
          <p:cNvSpPr txBox="1"/>
          <p:nvPr/>
        </p:nvSpPr>
        <p:spPr>
          <a:xfrm>
            <a:off x="6570884" y="1253094"/>
            <a:ext cx="5487300" cy="50178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Guillain-Barre Syndrome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Acute Disseminated Encephalomyelitis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Transverse Myelitis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Convulsions/Seizures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Stroke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Narcolepsy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Anaphylaxis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Acute Myocardial Infarction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Myocarditis/Pericarditis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Autoimmune Disease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Deaths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Pregnancy and Birth Outcomes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Thrombocytopenia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Venous Thromboembolism</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Kawasaki Disease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wentieth Century"/>
                <a:ea typeface="Twentieth Century"/>
                <a:cs typeface="Twentieth Century"/>
                <a:sym typeface="Twentieth Century"/>
              </a:rPr>
              <a:t>Multisystem Inflammatory Syndrome in Children</a:t>
            </a:r>
            <a:endParaRPr b="0" i="0" sz="1400" u="none" cap="none" strike="noStrike">
              <a:solidFill>
                <a:srgbClr val="000000"/>
              </a:solidFill>
              <a:latin typeface="Arial"/>
              <a:ea typeface="Arial"/>
              <a:cs typeface="Arial"/>
              <a:sym typeface="Arial"/>
            </a:endParaRPr>
          </a:p>
        </p:txBody>
      </p:sp>
      <p:sp>
        <p:nvSpPr>
          <p:cNvPr id="453" name="Google Shape;453;p57"/>
          <p:cNvSpPr txBox="1"/>
          <p:nvPr/>
        </p:nvSpPr>
        <p:spPr>
          <a:xfrm>
            <a:off x="8504250" y="2504873"/>
            <a:ext cx="3617700" cy="9234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wentieth Century"/>
                <a:ea typeface="Twentieth Century"/>
                <a:cs typeface="Twentieth Century"/>
                <a:sym typeface="Twentieth Century"/>
              </a:rPr>
              <a:t>Vaccines and Related Biological Products Advisory Committee (VRBPAC) Meeting </a:t>
            </a:r>
            <a:endParaRPr b="0" i="0" sz="1400" u="none" cap="none" strike="noStrike">
              <a:solidFill>
                <a:srgbClr val="000000"/>
              </a:solidFill>
              <a:latin typeface="Arial"/>
              <a:ea typeface="Arial"/>
              <a:cs typeface="Arial"/>
              <a:sym typeface="Arial"/>
            </a:endParaRPr>
          </a:p>
        </p:txBody>
      </p:sp>
      <p:pic>
        <p:nvPicPr>
          <p:cNvPr id="454" name="Google Shape;454;p57"/>
          <p:cNvPicPr preferRelativeResize="0"/>
          <p:nvPr/>
        </p:nvPicPr>
        <p:blipFill>
          <a:blip r:embed="rId4">
            <a:alphaModFix/>
          </a:blip>
          <a:stretch>
            <a:fillRect/>
          </a:stretch>
        </p:blipFill>
        <p:spPr>
          <a:xfrm>
            <a:off x="498950" y="4073075"/>
            <a:ext cx="5591475" cy="2710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8"/>
          <p:cNvSpPr txBox="1"/>
          <p:nvPr>
            <p:ph type="title"/>
          </p:nvPr>
        </p:nvSpPr>
        <p:spPr>
          <a:xfrm>
            <a:off x="7402396" y="942375"/>
            <a:ext cx="3749400" cy="320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97297"/>
              <a:buFont typeface="Twentieth Century"/>
              <a:buNone/>
            </a:pPr>
            <a:r>
              <a:rPr lang="en-US"/>
              <a:t>VAERS</a:t>
            </a:r>
            <a:endParaRPr/>
          </a:p>
        </p:txBody>
      </p:sp>
      <p:sp>
        <p:nvSpPr>
          <p:cNvPr id="460" name="Google Shape;460;p58"/>
          <p:cNvSpPr txBox="1"/>
          <p:nvPr/>
        </p:nvSpPr>
        <p:spPr>
          <a:xfrm>
            <a:off x="7198117" y="1486301"/>
            <a:ext cx="48180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wentieth Century"/>
                <a:ea typeface="Twentieth Century"/>
                <a:cs typeface="Twentieth Century"/>
                <a:sym typeface="Twentieth Century"/>
              </a:rPr>
              <a:t>For context: There are hundreds of millions of doses of vaccines given annually across roughly 70+ vaccines. </a:t>
            </a:r>
            <a:r>
              <a:rPr b="0" i="0" lang="en-US" sz="1400" u="sng" cap="none" strike="noStrike">
                <a:solidFill>
                  <a:schemeClr val="hlink"/>
                </a:solidFill>
                <a:latin typeface="Twentieth Century"/>
                <a:ea typeface="Twentieth Century"/>
                <a:cs typeface="Twentieth Century"/>
                <a:sym typeface="Twentieth Century"/>
                <a:hlinkClick r:id="rId3"/>
              </a:rPr>
              <a:t>https://openvaers.com/covid-data</a:t>
            </a:r>
            <a:endParaRPr b="0" i="0" sz="14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pic>
        <p:nvPicPr>
          <p:cNvPr id="461" name="Google Shape;461;p58"/>
          <p:cNvPicPr preferRelativeResize="0"/>
          <p:nvPr/>
        </p:nvPicPr>
        <p:blipFill rotWithShape="1">
          <a:blip r:embed="rId4">
            <a:alphaModFix/>
          </a:blip>
          <a:srcRect b="0" l="0" r="0" t="0"/>
          <a:stretch/>
        </p:blipFill>
        <p:spPr>
          <a:xfrm>
            <a:off x="1" y="2686901"/>
            <a:ext cx="11246350" cy="4171103"/>
          </a:xfrm>
          <a:prstGeom prst="rect">
            <a:avLst/>
          </a:prstGeom>
          <a:noFill/>
          <a:ln>
            <a:noFill/>
          </a:ln>
        </p:spPr>
      </p:pic>
      <p:sp>
        <p:nvSpPr>
          <p:cNvPr id="462" name="Google Shape;462;p58"/>
          <p:cNvSpPr/>
          <p:nvPr/>
        </p:nvSpPr>
        <p:spPr>
          <a:xfrm>
            <a:off x="1046925" y="0"/>
            <a:ext cx="6151200" cy="4881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28575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Twentieth Century"/>
                <a:ea typeface="Twentieth Century"/>
                <a:cs typeface="Twentieth Century"/>
                <a:sym typeface="Twentieth Century"/>
              </a:rPr>
              <a:t>VAERS was established in 1990 to detect safety issues with U.S. licensed vaccination. </a:t>
            </a:r>
            <a:r>
              <a:rPr b="0" i="0" lang="en-US" sz="2100" u="sng" cap="none" strike="noStrike">
                <a:solidFill>
                  <a:schemeClr val="dk1"/>
                </a:solidFill>
                <a:latin typeface="Twentieth Century"/>
                <a:ea typeface="Twentieth Century"/>
                <a:cs typeface="Twentieth Century"/>
                <a:sym typeface="Twentieth Century"/>
                <a:hlinkClick r:id="rId5">
                  <a:extLst>
                    <a:ext uri="{A12FA001-AC4F-418D-AE19-62706E023703}">
                      <ahyp:hlinkClr val="tx"/>
                    </a:ext>
                  </a:extLst>
                </a:hlinkClick>
              </a:rPr>
              <a:t>https://vaers.hhs.gov/about.html</a:t>
            </a:r>
            <a:endParaRPr b="0" i="0" sz="2100" u="none" cap="none" strike="noStrike">
              <a:solidFill>
                <a:schemeClr val="dk1"/>
              </a:solidFill>
              <a:latin typeface="Twentieth Century"/>
              <a:ea typeface="Twentieth Century"/>
              <a:cs typeface="Twentieth Century"/>
              <a:sym typeface="Twentieth Century"/>
            </a:endParaRPr>
          </a:p>
          <a:p>
            <a:pPr indent="-3048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Twentieth Century"/>
                <a:ea typeface="Twentieth Century"/>
                <a:cs typeface="Twentieth Century"/>
                <a:sym typeface="Twentieth Century"/>
              </a:rPr>
              <a:t>Detect new, unusual, or rare vaccine adverse events;</a:t>
            </a:r>
            <a:endParaRPr b="0" i="0" sz="1700" u="none" cap="none" strike="noStrike">
              <a:solidFill>
                <a:schemeClr val="dk1"/>
              </a:solidFill>
              <a:latin typeface="Arial"/>
              <a:ea typeface="Arial"/>
              <a:cs typeface="Arial"/>
              <a:sym typeface="Arial"/>
            </a:endParaRPr>
          </a:p>
          <a:p>
            <a:pPr indent="-3048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Twentieth Century"/>
                <a:ea typeface="Twentieth Century"/>
                <a:cs typeface="Twentieth Century"/>
                <a:sym typeface="Twentieth Century"/>
              </a:rPr>
              <a:t>Monitor increases in known adverse events;</a:t>
            </a:r>
            <a:endParaRPr b="0" i="0" sz="1700" u="none" cap="none" strike="noStrike">
              <a:solidFill>
                <a:schemeClr val="dk1"/>
              </a:solidFill>
              <a:latin typeface="Arial"/>
              <a:ea typeface="Arial"/>
              <a:cs typeface="Arial"/>
              <a:sym typeface="Arial"/>
            </a:endParaRPr>
          </a:p>
          <a:p>
            <a:pPr indent="-3048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Twentieth Century"/>
                <a:ea typeface="Twentieth Century"/>
                <a:cs typeface="Twentieth Century"/>
                <a:sym typeface="Twentieth Century"/>
              </a:rPr>
              <a:t>Identify potential patient risk factors for particular types of adverse events;</a:t>
            </a:r>
            <a:endParaRPr b="0" i="0" sz="1700" u="none" cap="none" strike="noStrike">
              <a:solidFill>
                <a:schemeClr val="dk1"/>
              </a:solidFill>
              <a:latin typeface="Arial"/>
              <a:ea typeface="Arial"/>
              <a:cs typeface="Arial"/>
              <a:sym typeface="Arial"/>
            </a:endParaRPr>
          </a:p>
          <a:p>
            <a:pPr indent="-3048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Twentieth Century"/>
                <a:ea typeface="Twentieth Century"/>
                <a:cs typeface="Twentieth Century"/>
                <a:sym typeface="Twentieth Century"/>
              </a:rPr>
              <a:t>Assess the safety of newly licensed vaccines;</a:t>
            </a:r>
            <a:endParaRPr b="0" i="0" sz="1700" u="none" cap="none" strike="noStrike">
              <a:solidFill>
                <a:schemeClr val="dk1"/>
              </a:solidFill>
              <a:latin typeface="Arial"/>
              <a:ea typeface="Arial"/>
              <a:cs typeface="Arial"/>
              <a:sym typeface="Arial"/>
            </a:endParaRPr>
          </a:p>
          <a:p>
            <a:pPr indent="-3048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Twentieth Century"/>
                <a:ea typeface="Twentieth Century"/>
                <a:cs typeface="Twentieth Century"/>
                <a:sym typeface="Twentieth Century"/>
              </a:rPr>
              <a:t>Determine and address possible reporting clusters (</a:t>
            </a:r>
            <a:r>
              <a:rPr b="0" i="1" lang="en-US" sz="1700" u="none" cap="none" strike="noStrike">
                <a:solidFill>
                  <a:schemeClr val="dk1"/>
                </a:solidFill>
                <a:latin typeface="Twentieth Century"/>
                <a:ea typeface="Twentieth Century"/>
                <a:cs typeface="Twentieth Century"/>
                <a:sym typeface="Twentieth Century"/>
              </a:rPr>
              <a:t>e.g., suspected localized [temporally or geographically] or product-/batch-/lot-specific adverse event reporting</a:t>
            </a:r>
            <a:r>
              <a:rPr b="0" i="0" lang="en-US" sz="1700" u="none" cap="none" strike="noStrike">
                <a:solidFill>
                  <a:schemeClr val="dk1"/>
                </a:solidFill>
                <a:latin typeface="Twentieth Century"/>
                <a:ea typeface="Twentieth Century"/>
                <a:cs typeface="Twentieth Century"/>
                <a:sym typeface="Twentieth Century"/>
              </a:rPr>
              <a:t>);</a:t>
            </a:r>
            <a:endParaRPr b="0" i="0" sz="1700" u="none" cap="none" strike="noStrike">
              <a:solidFill>
                <a:schemeClr val="dk1"/>
              </a:solidFill>
              <a:latin typeface="Arial"/>
              <a:ea typeface="Arial"/>
              <a:cs typeface="Arial"/>
              <a:sym typeface="Arial"/>
            </a:endParaRPr>
          </a:p>
          <a:p>
            <a:pPr indent="-3048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Twentieth Century"/>
                <a:ea typeface="Twentieth Century"/>
                <a:cs typeface="Twentieth Century"/>
                <a:sym typeface="Twentieth Century"/>
              </a:rPr>
              <a:t>Recognize persistent safe-use problems and administration errors;</a:t>
            </a:r>
            <a:endParaRPr b="0" i="0" sz="1700" u="none" cap="none" strike="noStrike">
              <a:solidFill>
                <a:schemeClr val="dk1"/>
              </a:solidFill>
              <a:latin typeface="Arial"/>
              <a:ea typeface="Arial"/>
              <a:cs typeface="Arial"/>
              <a:sym typeface="Arial"/>
            </a:endParaRPr>
          </a:p>
          <a:p>
            <a:pPr indent="-3048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Twentieth Century"/>
                <a:ea typeface="Twentieth Century"/>
                <a:cs typeface="Twentieth Century"/>
                <a:sym typeface="Twentieth Century"/>
              </a:rPr>
              <a:t>Provide a national safety monitoring system that extends to the entire general population for response to public health emergencies, such as a large-scale pandemic influenza vaccination program.</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59"/>
          <p:cNvPicPr preferRelativeResize="0"/>
          <p:nvPr/>
        </p:nvPicPr>
        <p:blipFill>
          <a:blip r:embed="rId3">
            <a:alphaModFix/>
          </a:blip>
          <a:stretch>
            <a:fillRect/>
          </a:stretch>
        </p:blipFill>
        <p:spPr>
          <a:xfrm>
            <a:off x="1177150" y="-63200"/>
            <a:ext cx="9748716" cy="6921200"/>
          </a:xfrm>
          <a:prstGeom prst="rect">
            <a:avLst/>
          </a:prstGeom>
          <a:noFill/>
          <a:ln>
            <a:noFill/>
          </a:ln>
        </p:spPr>
      </p:pic>
      <p:sp>
        <p:nvSpPr>
          <p:cNvPr id="469" name="Google Shape;469;p59">
            <a:hlinkClick r:id="rId4"/>
          </p:cNvPr>
          <p:cNvSpPr txBox="1"/>
          <p:nvPr/>
        </p:nvSpPr>
        <p:spPr>
          <a:xfrm>
            <a:off x="1351000" y="6457800"/>
            <a:ext cx="9174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sz="1600" u="sng">
                <a:solidFill>
                  <a:schemeClr val="hlink"/>
                </a:solidFill>
                <a:latin typeface="Twentieth Century"/>
                <a:ea typeface="Twentieth Century"/>
                <a:cs typeface="Twentieth Century"/>
                <a:sym typeface="Twentieth Century"/>
                <a:hlinkClick r:id="rId5"/>
              </a:rPr>
              <a:t>https://vaersanalysis.info/2021/11/19/vaers-summary-for-covid-19-vaccines-through-11-12-2021/</a:t>
            </a:r>
            <a:r>
              <a:rPr lang="en-US" sz="1600">
                <a:latin typeface="Twentieth Century"/>
                <a:ea typeface="Twentieth Century"/>
                <a:cs typeface="Twentieth Century"/>
                <a:sym typeface="Twentieth Century"/>
              </a:rPr>
              <a:t> </a:t>
            </a:r>
            <a:endParaRPr b="0" i="0" sz="1600" u="none" cap="none" strike="noStrike">
              <a:solidFill>
                <a:srgbClr val="000000"/>
              </a:solidFill>
              <a:latin typeface="Twentieth Century"/>
              <a:ea typeface="Twentieth Century"/>
              <a:cs typeface="Twentieth Century"/>
              <a:sym typeface="Twentieth Century"/>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B7B7B7"/>
            </a:gs>
          </a:gsLst>
          <a:lin ang="5400000" scaled="0"/>
        </a:gradFill>
      </p:bgPr>
    </p:bg>
    <p:spTree>
      <p:nvGrpSpPr>
        <p:cNvPr id="473" name="Shape 473"/>
        <p:cNvGrpSpPr/>
        <p:nvPr/>
      </p:nvGrpSpPr>
      <p:grpSpPr>
        <a:xfrm>
          <a:off x="0" y="0"/>
          <a:ext cx="0" cy="0"/>
          <a:chOff x="0" y="0"/>
          <a:chExt cx="0" cy="0"/>
        </a:xfrm>
      </p:grpSpPr>
      <p:sp>
        <p:nvSpPr>
          <p:cNvPr id="474" name="Google Shape;474;p60"/>
          <p:cNvSpPr txBox="1"/>
          <p:nvPr/>
        </p:nvSpPr>
        <p:spPr>
          <a:xfrm>
            <a:off x="702375" y="2021225"/>
            <a:ext cx="9277800" cy="3881400"/>
          </a:xfrm>
          <a:prstGeom prst="rect">
            <a:avLst/>
          </a:prstGeom>
          <a:noFill/>
          <a:ln>
            <a:noFill/>
          </a:ln>
        </p:spPr>
        <p:txBody>
          <a:bodyPr anchorCtr="0" anchor="t" bIns="45700" lIns="91425" spcFirstLastPara="1" rIns="91425" wrap="square" tIns="45700">
            <a:normAutofit/>
          </a:bodyPr>
          <a:lstStyle/>
          <a:p>
            <a:pPr indent="-342900" lvl="0" marL="457200" marR="0" rtl="0" algn="l">
              <a:lnSpc>
                <a:spcPct val="12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Over 80% of the </a:t>
            </a:r>
            <a:r>
              <a:rPr lang="en-US" sz="1800">
                <a:solidFill>
                  <a:schemeClr val="dk1"/>
                </a:solidFill>
                <a:latin typeface="Twentieth Century"/>
                <a:ea typeface="Twentieth Century"/>
                <a:cs typeface="Twentieth Century"/>
                <a:sym typeface="Twentieth Century"/>
              </a:rPr>
              <a:t>a</a:t>
            </a:r>
            <a:r>
              <a:rPr b="0" i="0" lang="en-US" sz="1800" u="none" cap="none" strike="noStrike">
                <a:solidFill>
                  <a:schemeClr val="dk1"/>
                </a:solidFill>
                <a:latin typeface="Twentieth Century"/>
                <a:ea typeface="Twentieth Century"/>
                <a:cs typeface="Twentieth Century"/>
                <a:sym typeface="Twentieth Century"/>
              </a:rPr>
              <a:t>dverse </a:t>
            </a:r>
            <a:r>
              <a:rPr lang="en-US" sz="1800">
                <a:solidFill>
                  <a:schemeClr val="dk1"/>
                </a:solidFill>
                <a:latin typeface="Twentieth Century"/>
                <a:ea typeface="Twentieth Century"/>
                <a:cs typeface="Twentieth Century"/>
                <a:sym typeface="Twentieth Century"/>
              </a:rPr>
              <a:t>e</a:t>
            </a:r>
            <a:r>
              <a:rPr b="0" i="0" lang="en-US" sz="1800" u="none" cap="none" strike="noStrike">
                <a:solidFill>
                  <a:schemeClr val="dk1"/>
                </a:solidFill>
                <a:latin typeface="Twentieth Century"/>
                <a:ea typeface="Twentieth Century"/>
                <a:cs typeface="Twentieth Century"/>
                <a:sym typeface="Twentieth Century"/>
              </a:rPr>
              <a:t>vents, </a:t>
            </a:r>
            <a:r>
              <a:rPr lang="en-US" sz="1800">
                <a:solidFill>
                  <a:schemeClr val="dk1"/>
                </a:solidFill>
                <a:latin typeface="Twentieth Century"/>
                <a:ea typeface="Twentieth Century"/>
                <a:cs typeface="Twentieth Century"/>
                <a:sym typeface="Twentieth Century"/>
              </a:rPr>
              <a:t>h</a:t>
            </a:r>
            <a:r>
              <a:rPr b="0" i="0" lang="en-US" sz="1800" u="none" cap="none" strike="noStrike">
                <a:solidFill>
                  <a:schemeClr val="dk1"/>
                </a:solidFill>
                <a:latin typeface="Twentieth Century"/>
                <a:ea typeface="Twentieth Century"/>
                <a:cs typeface="Twentieth Century"/>
                <a:sym typeface="Twentieth Century"/>
              </a:rPr>
              <a:t>ospitalizations and </a:t>
            </a:r>
            <a:r>
              <a:rPr lang="en-US" sz="1800">
                <a:solidFill>
                  <a:schemeClr val="dk1"/>
                </a:solidFill>
                <a:latin typeface="Twentieth Century"/>
                <a:ea typeface="Twentieth Century"/>
                <a:cs typeface="Twentieth Century"/>
                <a:sym typeface="Twentieth Century"/>
              </a:rPr>
              <a:t>d</a:t>
            </a:r>
            <a:r>
              <a:rPr b="0" i="0" lang="en-US" sz="1800" u="none" cap="none" strike="noStrike">
                <a:solidFill>
                  <a:schemeClr val="dk1"/>
                </a:solidFill>
                <a:latin typeface="Twentieth Century"/>
                <a:ea typeface="Twentieth Century"/>
                <a:cs typeface="Twentieth Century"/>
                <a:sym typeface="Twentieth Century"/>
              </a:rPr>
              <a:t>eaths from Covid-19 </a:t>
            </a:r>
            <a:r>
              <a:rPr lang="en-US" sz="1800">
                <a:solidFill>
                  <a:schemeClr val="dk1"/>
                </a:solidFill>
                <a:latin typeface="Twentieth Century"/>
                <a:ea typeface="Twentieth Century"/>
                <a:cs typeface="Twentieth Century"/>
                <a:sym typeface="Twentieth Century"/>
              </a:rPr>
              <a:t>v</a:t>
            </a:r>
            <a:r>
              <a:rPr b="0" i="0" lang="en-US" sz="1800" u="none" cap="none" strike="noStrike">
                <a:solidFill>
                  <a:schemeClr val="dk1"/>
                </a:solidFill>
                <a:latin typeface="Twentieth Century"/>
                <a:ea typeface="Twentieth Century"/>
                <a:cs typeface="Twentieth Century"/>
                <a:sym typeface="Twentieth Century"/>
              </a:rPr>
              <a:t>accines </a:t>
            </a:r>
            <a:r>
              <a:rPr lang="en-US" sz="1800">
                <a:solidFill>
                  <a:schemeClr val="dk1"/>
                </a:solidFill>
                <a:latin typeface="Twentieth Century"/>
                <a:ea typeface="Twentieth Century"/>
                <a:cs typeface="Twentieth Century"/>
                <a:sym typeface="Twentieth Century"/>
              </a:rPr>
              <a:t>o</a:t>
            </a:r>
            <a:r>
              <a:rPr b="0" i="0" lang="en-US" sz="1800" u="none" cap="none" strike="noStrike">
                <a:solidFill>
                  <a:schemeClr val="dk1"/>
                </a:solidFill>
                <a:latin typeface="Twentieth Century"/>
                <a:ea typeface="Twentieth Century"/>
                <a:cs typeface="Twentieth Century"/>
                <a:sym typeface="Twentieth Century"/>
              </a:rPr>
              <a:t>ccur </a:t>
            </a:r>
            <a:r>
              <a:rPr lang="en-US" sz="1800">
                <a:solidFill>
                  <a:schemeClr val="dk1"/>
                </a:solidFill>
                <a:latin typeface="Twentieth Century"/>
                <a:ea typeface="Twentieth Century"/>
                <a:cs typeface="Twentieth Century"/>
                <a:sym typeface="Twentieth Century"/>
              </a:rPr>
              <a:t>w</a:t>
            </a:r>
            <a:r>
              <a:rPr b="0" i="0" lang="en-US" sz="1800" u="none" cap="none" strike="noStrike">
                <a:solidFill>
                  <a:schemeClr val="dk1"/>
                </a:solidFill>
                <a:latin typeface="Twentieth Century"/>
                <a:ea typeface="Twentieth Century"/>
                <a:cs typeface="Twentieth Century"/>
                <a:sym typeface="Twentieth Century"/>
              </a:rPr>
              <a:t>ithin 14 </a:t>
            </a:r>
            <a:r>
              <a:rPr lang="en-US" sz="1800">
                <a:solidFill>
                  <a:schemeClr val="dk1"/>
                </a:solidFill>
                <a:latin typeface="Twentieth Century"/>
                <a:ea typeface="Twentieth Century"/>
                <a:cs typeface="Twentieth Century"/>
                <a:sym typeface="Twentieth Century"/>
              </a:rPr>
              <a:t>d</a:t>
            </a:r>
            <a:r>
              <a:rPr b="0" i="0" lang="en-US" sz="1800" u="none" cap="none" strike="noStrike">
                <a:solidFill>
                  <a:schemeClr val="dk1"/>
                </a:solidFill>
                <a:latin typeface="Twentieth Century"/>
                <a:ea typeface="Twentieth Century"/>
                <a:cs typeface="Twentieth Century"/>
                <a:sym typeface="Twentieth Century"/>
              </a:rPr>
              <a:t>ays </a:t>
            </a:r>
            <a:r>
              <a:rPr lang="en-US" sz="1800">
                <a:solidFill>
                  <a:schemeClr val="dk1"/>
                </a:solidFill>
                <a:latin typeface="Twentieth Century"/>
                <a:ea typeface="Twentieth Century"/>
                <a:cs typeface="Twentieth Century"/>
                <a:sym typeface="Twentieth Century"/>
              </a:rPr>
              <a:t>o</a:t>
            </a:r>
            <a:r>
              <a:rPr b="0" i="0" lang="en-US" sz="1800" u="none" cap="none" strike="noStrike">
                <a:solidFill>
                  <a:schemeClr val="dk1"/>
                </a:solidFill>
                <a:latin typeface="Twentieth Century"/>
                <a:ea typeface="Twentieth Century"/>
                <a:cs typeface="Twentieth Century"/>
                <a:sym typeface="Twentieth Century"/>
              </a:rPr>
              <a:t>f </a:t>
            </a:r>
            <a:r>
              <a:rPr lang="en-US" sz="1800">
                <a:solidFill>
                  <a:schemeClr val="dk1"/>
                </a:solidFill>
                <a:latin typeface="Twentieth Century"/>
                <a:ea typeface="Twentieth Century"/>
                <a:cs typeface="Twentieth Century"/>
                <a:sym typeface="Twentieth Century"/>
              </a:rPr>
              <a:t>g</a:t>
            </a:r>
            <a:r>
              <a:rPr b="0" i="0" lang="en-US" sz="1800" u="none" cap="none" strike="noStrike">
                <a:solidFill>
                  <a:schemeClr val="dk1"/>
                </a:solidFill>
                <a:latin typeface="Twentieth Century"/>
                <a:ea typeface="Twentieth Century"/>
                <a:cs typeface="Twentieth Century"/>
                <a:sym typeface="Twentieth Century"/>
              </a:rPr>
              <a:t>etting </a:t>
            </a:r>
            <a:r>
              <a:rPr lang="en-US" sz="1800">
                <a:solidFill>
                  <a:schemeClr val="dk1"/>
                </a:solidFill>
                <a:latin typeface="Twentieth Century"/>
                <a:ea typeface="Twentieth Century"/>
                <a:cs typeface="Twentieth Century"/>
                <a:sym typeface="Twentieth Century"/>
              </a:rPr>
              <a:t>v</a:t>
            </a:r>
            <a:r>
              <a:rPr b="0" i="0" lang="en-US" sz="1800" u="none" cap="none" strike="noStrike">
                <a:solidFill>
                  <a:schemeClr val="dk1"/>
                </a:solidFill>
                <a:latin typeface="Twentieth Century"/>
                <a:ea typeface="Twentieth Century"/>
                <a:cs typeface="Twentieth Century"/>
                <a:sym typeface="Twentieth Century"/>
              </a:rPr>
              <a:t>accinated.  </a:t>
            </a:r>
            <a:endParaRPr b="0" i="0" sz="1400" u="none" cap="none" strike="noStrike">
              <a:solidFill>
                <a:srgbClr val="000000"/>
              </a:solidFill>
              <a:latin typeface="Arial"/>
              <a:ea typeface="Arial"/>
              <a:cs typeface="Arial"/>
              <a:sym typeface="Arial"/>
            </a:endParaRPr>
          </a:p>
          <a:p>
            <a:pPr indent="-342900" lvl="0" marL="457200" marR="0" rtl="0" algn="l">
              <a:lnSpc>
                <a:spcPct val="12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CDC </a:t>
            </a:r>
            <a:r>
              <a:rPr lang="en-US" sz="1800">
                <a:solidFill>
                  <a:schemeClr val="dk1"/>
                </a:solidFill>
                <a:latin typeface="Twentieth Century"/>
                <a:ea typeface="Twentieth Century"/>
                <a:cs typeface="Twentieth Century"/>
                <a:sym typeface="Twentieth Century"/>
              </a:rPr>
              <a:t>c</a:t>
            </a:r>
            <a:r>
              <a:rPr b="0" i="0" lang="en-US" sz="1800" u="none" cap="none" strike="noStrike">
                <a:solidFill>
                  <a:schemeClr val="dk1"/>
                </a:solidFill>
                <a:latin typeface="Twentieth Century"/>
                <a:ea typeface="Twentieth Century"/>
                <a:cs typeface="Twentieth Century"/>
                <a:sym typeface="Twentieth Century"/>
              </a:rPr>
              <a:t>ounts </a:t>
            </a:r>
            <a:r>
              <a:rPr lang="en-US" sz="1800">
                <a:solidFill>
                  <a:schemeClr val="dk1"/>
                </a:solidFill>
                <a:latin typeface="Twentieth Century"/>
                <a:ea typeface="Twentieth Century"/>
                <a:cs typeface="Twentieth Century"/>
                <a:sym typeface="Twentieth Century"/>
              </a:rPr>
              <a:t>o</a:t>
            </a:r>
            <a:r>
              <a:rPr b="0" i="0" lang="en-US" sz="1800" u="none" cap="none" strike="noStrike">
                <a:solidFill>
                  <a:schemeClr val="dk1"/>
                </a:solidFill>
                <a:latin typeface="Twentieth Century"/>
                <a:ea typeface="Twentieth Century"/>
                <a:cs typeface="Twentieth Century"/>
                <a:sym typeface="Twentieth Century"/>
              </a:rPr>
              <a:t>ver 80% of </a:t>
            </a:r>
            <a:r>
              <a:rPr lang="en-US" sz="1800">
                <a:solidFill>
                  <a:schemeClr val="dk1"/>
                </a:solidFill>
                <a:latin typeface="Twentieth Century"/>
                <a:ea typeface="Twentieth Century"/>
                <a:cs typeface="Twentieth Century"/>
                <a:sym typeface="Twentieth Century"/>
              </a:rPr>
              <a:t>v</a:t>
            </a:r>
            <a:r>
              <a:rPr b="0" i="0" lang="en-US" sz="1800" u="none" cap="none" strike="noStrike">
                <a:solidFill>
                  <a:schemeClr val="dk1"/>
                </a:solidFill>
                <a:latin typeface="Twentieth Century"/>
                <a:ea typeface="Twentieth Century"/>
                <a:cs typeface="Twentieth Century"/>
                <a:sym typeface="Twentieth Century"/>
              </a:rPr>
              <a:t>accine </a:t>
            </a:r>
            <a:r>
              <a:rPr lang="en-US" sz="1800">
                <a:solidFill>
                  <a:schemeClr val="dk1"/>
                </a:solidFill>
                <a:latin typeface="Twentieth Century"/>
                <a:ea typeface="Twentieth Century"/>
                <a:cs typeface="Twentieth Century"/>
                <a:sym typeface="Twentieth Century"/>
              </a:rPr>
              <a:t>a</a:t>
            </a:r>
            <a:r>
              <a:rPr b="0" i="0" lang="en-US" sz="1800" u="none" cap="none" strike="noStrike">
                <a:solidFill>
                  <a:schemeClr val="dk1"/>
                </a:solidFill>
                <a:latin typeface="Twentieth Century"/>
                <a:ea typeface="Twentieth Century"/>
                <a:cs typeface="Twentieth Century"/>
                <a:sym typeface="Twentieth Century"/>
              </a:rPr>
              <a:t>dverse </a:t>
            </a:r>
            <a:r>
              <a:rPr lang="en-US" sz="1800">
                <a:solidFill>
                  <a:schemeClr val="dk1"/>
                </a:solidFill>
                <a:latin typeface="Twentieth Century"/>
                <a:ea typeface="Twentieth Century"/>
                <a:cs typeface="Twentieth Century"/>
                <a:sym typeface="Twentieth Century"/>
              </a:rPr>
              <a:t>e</a:t>
            </a:r>
            <a:r>
              <a:rPr b="0" i="0" lang="en-US" sz="1800" u="none" cap="none" strike="noStrike">
                <a:solidFill>
                  <a:schemeClr val="dk1"/>
                </a:solidFill>
                <a:latin typeface="Twentieth Century"/>
                <a:ea typeface="Twentieth Century"/>
                <a:cs typeface="Twentieth Century"/>
                <a:sym typeface="Twentieth Century"/>
              </a:rPr>
              <a:t>vents, </a:t>
            </a:r>
            <a:r>
              <a:rPr lang="en-US" sz="1800">
                <a:solidFill>
                  <a:schemeClr val="dk1"/>
                </a:solidFill>
                <a:latin typeface="Twentieth Century"/>
                <a:ea typeface="Twentieth Century"/>
                <a:cs typeface="Twentieth Century"/>
                <a:sym typeface="Twentieth Century"/>
              </a:rPr>
              <a:t>h</a:t>
            </a:r>
            <a:r>
              <a:rPr b="0" i="0" lang="en-US" sz="1800" u="none" cap="none" strike="noStrike">
                <a:solidFill>
                  <a:schemeClr val="dk1"/>
                </a:solidFill>
                <a:latin typeface="Twentieth Century"/>
                <a:ea typeface="Twentieth Century"/>
                <a:cs typeface="Twentieth Century"/>
                <a:sym typeface="Twentieth Century"/>
              </a:rPr>
              <a:t>ospitalizations, </a:t>
            </a:r>
            <a:r>
              <a:rPr lang="en-US" sz="1800">
                <a:solidFill>
                  <a:schemeClr val="dk1"/>
                </a:solidFill>
                <a:latin typeface="Twentieth Century"/>
                <a:ea typeface="Twentieth Century"/>
                <a:cs typeface="Twentieth Century"/>
                <a:sym typeface="Twentieth Century"/>
              </a:rPr>
              <a:t>a</a:t>
            </a:r>
            <a:r>
              <a:rPr b="0" i="0" lang="en-US" sz="1800" u="none" cap="none" strike="noStrike">
                <a:solidFill>
                  <a:schemeClr val="dk1"/>
                </a:solidFill>
                <a:latin typeface="Twentieth Century"/>
                <a:ea typeface="Twentieth Century"/>
                <a:cs typeface="Twentieth Century"/>
                <a:sym typeface="Twentieth Century"/>
              </a:rPr>
              <a:t>nd </a:t>
            </a:r>
            <a:r>
              <a:rPr lang="en-US" sz="1800">
                <a:solidFill>
                  <a:schemeClr val="dk1"/>
                </a:solidFill>
                <a:latin typeface="Twentieth Century"/>
                <a:ea typeface="Twentieth Century"/>
                <a:cs typeface="Twentieth Century"/>
                <a:sym typeface="Twentieth Century"/>
              </a:rPr>
              <a:t>d</a:t>
            </a:r>
            <a:r>
              <a:rPr b="0" i="0" lang="en-US" sz="1800" u="none" cap="none" strike="noStrike">
                <a:solidFill>
                  <a:schemeClr val="dk1"/>
                </a:solidFill>
                <a:latin typeface="Twentieth Century"/>
                <a:ea typeface="Twentieth Century"/>
                <a:cs typeface="Twentieth Century"/>
                <a:sym typeface="Twentieth Century"/>
              </a:rPr>
              <a:t>eaths </a:t>
            </a:r>
            <a:r>
              <a:rPr lang="en-US" sz="1800">
                <a:solidFill>
                  <a:schemeClr val="dk1"/>
                </a:solidFill>
                <a:latin typeface="Twentieth Century"/>
                <a:ea typeface="Twentieth Century"/>
                <a:cs typeface="Twentieth Century"/>
                <a:sym typeface="Twentieth Century"/>
              </a:rPr>
              <a:t>a</a:t>
            </a:r>
            <a:r>
              <a:rPr b="0" i="0" lang="en-US" sz="1800" u="none" cap="none" strike="noStrike">
                <a:solidFill>
                  <a:schemeClr val="dk1"/>
                </a:solidFill>
                <a:latin typeface="Twentieth Century"/>
                <a:ea typeface="Twentieth Century"/>
                <a:cs typeface="Twentieth Century"/>
                <a:sym typeface="Twentieth Century"/>
              </a:rPr>
              <a:t>s “</a:t>
            </a:r>
            <a:r>
              <a:rPr lang="en-US" sz="1800">
                <a:solidFill>
                  <a:schemeClr val="dk1"/>
                </a:solidFill>
                <a:latin typeface="Twentieth Century"/>
                <a:ea typeface="Twentieth Century"/>
                <a:cs typeface="Twentieth Century"/>
                <a:sym typeface="Twentieth Century"/>
              </a:rPr>
              <a:t>u</a:t>
            </a:r>
            <a:r>
              <a:rPr b="0" i="0" lang="en-US" sz="1800" u="none" cap="none" strike="noStrike">
                <a:solidFill>
                  <a:schemeClr val="dk1"/>
                </a:solidFill>
                <a:latin typeface="Twentieth Century"/>
                <a:ea typeface="Twentieth Century"/>
                <a:cs typeface="Twentieth Century"/>
                <a:sym typeface="Twentieth Century"/>
              </a:rPr>
              <a:t>nvaccinated”</a:t>
            </a:r>
            <a:endParaRPr b="0" i="0" sz="1400" u="none" cap="none" strike="noStrike">
              <a:solidFill>
                <a:srgbClr val="000000"/>
              </a:solidFill>
              <a:latin typeface="Arial"/>
              <a:ea typeface="Arial"/>
              <a:cs typeface="Arial"/>
              <a:sym typeface="Arial"/>
            </a:endParaRPr>
          </a:p>
        </p:txBody>
      </p:sp>
      <p:sp>
        <p:nvSpPr>
          <p:cNvPr id="475" name="Google Shape;475;p60"/>
          <p:cNvSpPr txBox="1"/>
          <p:nvPr>
            <p:ph type="title"/>
          </p:nvPr>
        </p:nvSpPr>
        <p:spPr>
          <a:xfrm>
            <a:off x="5006700" y="539800"/>
            <a:ext cx="2178600" cy="60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VAERS</a:t>
            </a:r>
            <a:endParaRPr/>
          </a:p>
        </p:txBody>
      </p:sp>
      <p:sp>
        <p:nvSpPr>
          <p:cNvPr id="476" name="Google Shape;476;p60"/>
          <p:cNvSpPr txBox="1"/>
          <p:nvPr/>
        </p:nvSpPr>
        <p:spPr>
          <a:xfrm>
            <a:off x="945375" y="1485725"/>
            <a:ext cx="35751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900" u="sng" cap="none" strike="noStrike">
                <a:solidFill>
                  <a:schemeClr val="dk1"/>
                </a:solidFill>
                <a:latin typeface="Twentieth Century"/>
                <a:ea typeface="Twentieth Century"/>
                <a:cs typeface="Twentieth Century"/>
                <a:sym typeface="Twentieth Century"/>
              </a:rPr>
              <a:t>Details, Details, Details</a:t>
            </a:r>
            <a:endParaRPr b="1" i="0" sz="1900" u="sng" cap="none" strike="noStrike">
              <a:solidFill>
                <a:schemeClr val="dk1"/>
              </a:solidFill>
              <a:latin typeface="Twentieth Century"/>
              <a:ea typeface="Twentieth Century"/>
              <a:cs typeface="Twentieth Century"/>
              <a:sym typeface="Twentieth Century"/>
            </a:endParaRPr>
          </a:p>
        </p:txBody>
      </p:sp>
      <p:sp>
        <p:nvSpPr>
          <p:cNvPr id="477" name="Google Shape;477;p60"/>
          <p:cNvSpPr txBox="1"/>
          <p:nvPr/>
        </p:nvSpPr>
        <p:spPr>
          <a:xfrm>
            <a:off x="7800700" y="2984550"/>
            <a:ext cx="3843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800" u="sng" cap="none" strike="noStrike">
                <a:solidFill>
                  <a:schemeClr val="hlink"/>
                </a:solidFill>
                <a:latin typeface="Twentieth Century"/>
                <a:ea typeface="Twentieth Century"/>
                <a:cs typeface="Twentieth Century"/>
                <a:sym typeface="Twentieth Century"/>
                <a:hlinkClick r:id="rId3"/>
              </a:rPr>
              <a:t>https://openvaers.com/covid-data</a:t>
            </a:r>
            <a:endParaRPr b="0" i="0" sz="1800" u="none" cap="none" strike="noStrike">
              <a:solidFill>
                <a:srgbClr val="000000"/>
              </a:solidFill>
              <a:latin typeface="Twentieth Century"/>
              <a:ea typeface="Twentieth Century"/>
              <a:cs typeface="Twentieth Century"/>
              <a:sym typeface="Twentieth Century"/>
            </a:endParaRPr>
          </a:p>
        </p:txBody>
      </p:sp>
      <p:pic>
        <p:nvPicPr>
          <p:cNvPr id="478" name="Google Shape;478;p60"/>
          <p:cNvPicPr preferRelativeResize="0"/>
          <p:nvPr/>
        </p:nvPicPr>
        <p:blipFill>
          <a:blip r:embed="rId4">
            <a:alphaModFix/>
          </a:blip>
          <a:stretch>
            <a:fillRect/>
          </a:stretch>
        </p:blipFill>
        <p:spPr>
          <a:xfrm>
            <a:off x="839250" y="3446250"/>
            <a:ext cx="9989851" cy="3329950"/>
          </a:xfrm>
          <a:prstGeom prst="rect">
            <a:avLst/>
          </a:prstGeom>
          <a:noFill/>
          <a:ln>
            <a:noFill/>
          </a:ln>
        </p:spPr>
      </p:pic>
      <p:sp>
        <p:nvSpPr>
          <p:cNvPr id="479" name="Google Shape;479;p60"/>
          <p:cNvSpPr/>
          <p:nvPr/>
        </p:nvSpPr>
        <p:spPr>
          <a:xfrm>
            <a:off x="1404325" y="3967550"/>
            <a:ext cx="4935600" cy="2658600"/>
          </a:xfrm>
          <a:prstGeom prst="rect">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0"/>
          <p:cNvSpPr txBox="1"/>
          <p:nvPr/>
        </p:nvSpPr>
        <p:spPr>
          <a:xfrm>
            <a:off x="8030550" y="3567350"/>
            <a:ext cx="224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As of November 12, 2021</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B7B7B7"/>
            </a:gs>
          </a:gsLst>
          <a:lin ang="5400000" scaled="0"/>
        </a:gradFill>
      </p:bgPr>
    </p:bg>
    <p:spTree>
      <p:nvGrpSpPr>
        <p:cNvPr id="485" name="Shape 485"/>
        <p:cNvGrpSpPr/>
        <p:nvPr/>
      </p:nvGrpSpPr>
      <p:grpSpPr>
        <a:xfrm>
          <a:off x="0" y="0"/>
          <a:ext cx="0" cy="0"/>
          <a:chOff x="0" y="0"/>
          <a:chExt cx="0" cy="0"/>
        </a:xfrm>
      </p:grpSpPr>
      <p:sp>
        <p:nvSpPr>
          <p:cNvPr id="486" name="Google Shape;486;p61"/>
          <p:cNvSpPr/>
          <p:nvPr/>
        </p:nvSpPr>
        <p:spPr>
          <a:xfrm>
            <a:off x="0" y="0"/>
            <a:ext cx="12192000" cy="6858000"/>
          </a:xfrm>
          <a:prstGeom prst="rect">
            <a:avLst/>
          </a:prstGeom>
          <a:gradFill>
            <a:gsLst>
              <a:gs pos="0">
                <a:schemeClr val="lt1"/>
              </a:gs>
              <a:gs pos="100000">
                <a:srgbClr val="B7B7B7"/>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87" name="Google Shape;487;p61"/>
          <p:cNvSpPr txBox="1"/>
          <p:nvPr/>
        </p:nvSpPr>
        <p:spPr>
          <a:xfrm>
            <a:off x="1412498" y="592091"/>
            <a:ext cx="3740509" cy="1232485"/>
          </a:xfrm>
          <a:prstGeom prst="rect">
            <a:avLst/>
          </a:prstGeom>
          <a:noFill/>
          <a:ln>
            <a:noFill/>
          </a:ln>
        </p:spPr>
        <p:txBody>
          <a:bodyPr anchorCtr="0" anchor="t" bIns="45700" lIns="91425" spcFirstLastPara="1" rIns="91425" wrap="square" tIns="45700">
            <a:normAutofit/>
          </a:bodyPr>
          <a:lstStyle/>
          <a:p>
            <a:pPr indent="114300" lvl="0" marL="0" marR="0" rtl="0" algn="l">
              <a:lnSpc>
                <a:spcPct val="120000"/>
              </a:lnSpc>
              <a:spcBef>
                <a:spcPts val="0"/>
              </a:spcBef>
              <a:spcAft>
                <a:spcPts val="0"/>
              </a:spcAft>
              <a:buClr>
                <a:schemeClr val="dk1"/>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pic>
        <p:nvPicPr>
          <p:cNvPr id="488" name="Google Shape;488;p6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picture containing text, newspaper, screenshot&#10;&#10;Description automatically generated" id="489" name="Google Shape;489;p61"/>
          <p:cNvPicPr preferRelativeResize="0"/>
          <p:nvPr/>
        </p:nvPicPr>
        <p:blipFill rotWithShape="1">
          <a:blip r:embed="rId4">
            <a:alphaModFix/>
          </a:blip>
          <a:srcRect b="0" l="0" r="0" t="0"/>
          <a:stretch/>
        </p:blipFill>
        <p:spPr>
          <a:xfrm>
            <a:off x="362875" y="954925"/>
            <a:ext cx="2209875" cy="4749800"/>
          </a:xfrm>
          <a:prstGeom prst="rect">
            <a:avLst/>
          </a:prstGeom>
          <a:noFill/>
          <a:ln>
            <a:noFill/>
          </a:ln>
        </p:spPr>
      </p:pic>
      <p:sp>
        <p:nvSpPr>
          <p:cNvPr id="490" name="Google Shape;490;p61"/>
          <p:cNvSpPr txBox="1"/>
          <p:nvPr/>
        </p:nvSpPr>
        <p:spPr>
          <a:xfrm>
            <a:off x="3605800" y="269875"/>
            <a:ext cx="58560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lang="en-US" sz="3400">
                <a:solidFill>
                  <a:srgbClr val="FF0000"/>
                </a:solidFill>
                <a:latin typeface="Twentieth Century"/>
                <a:ea typeface="Twentieth Century"/>
                <a:cs typeface="Twentieth Century"/>
                <a:sym typeface="Twentieth Century"/>
              </a:rPr>
              <a:t>Adverse Event Reporting Systems</a:t>
            </a:r>
            <a:endParaRPr b="0" i="0" sz="3000" u="none" cap="none" strike="noStrike">
              <a:solidFill>
                <a:srgbClr val="000000"/>
              </a:solidFill>
              <a:latin typeface="Arial"/>
              <a:ea typeface="Arial"/>
              <a:cs typeface="Arial"/>
              <a:sym typeface="Arial"/>
            </a:endParaRPr>
          </a:p>
        </p:txBody>
      </p:sp>
      <p:sp>
        <p:nvSpPr>
          <p:cNvPr id="491" name="Google Shape;491;p61"/>
          <p:cNvSpPr txBox="1"/>
          <p:nvPr/>
        </p:nvSpPr>
        <p:spPr>
          <a:xfrm>
            <a:off x="2855300" y="5350725"/>
            <a:ext cx="4901100" cy="3540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chemeClr val="dk1"/>
                </a:solidFill>
                <a:latin typeface="Twentieth Century"/>
                <a:ea typeface="Twentieth Century"/>
                <a:cs typeface="Twentieth Century"/>
                <a:sym typeface="Twentieth Century"/>
                <a:hlinkClick r:id="rId5">
                  <a:extLst>
                    <a:ext uri="{A12FA001-AC4F-418D-AE19-62706E023703}">
                      <ahyp:hlinkClr val="tx"/>
                    </a:ext>
                  </a:extLst>
                </a:hlinkClick>
              </a:rPr>
              <a:t>Source: https://openvaers.com/covid-data</a:t>
            </a:r>
            <a:endParaRPr b="0" i="0" sz="1700" u="none" cap="none" strike="noStrike">
              <a:solidFill>
                <a:schemeClr val="dk1"/>
              </a:solidFill>
              <a:latin typeface="Twentieth Century"/>
              <a:ea typeface="Twentieth Century"/>
              <a:cs typeface="Twentieth Century"/>
              <a:sym typeface="Twentieth Century"/>
            </a:endParaRPr>
          </a:p>
        </p:txBody>
      </p:sp>
      <p:sp>
        <p:nvSpPr>
          <p:cNvPr id="492" name="Google Shape;492;p61"/>
          <p:cNvSpPr txBox="1"/>
          <p:nvPr/>
        </p:nvSpPr>
        <p:spPr>
          <a:xfrm>
            <a:off x="7647325" y="4664075"/>
            <a:ext cx="39675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chemeClr val="dk1"/>
                </a:solidFill>
                <a:latin typeface="Garamond"/>
                <a:ea typeface="Garamond"/>
                <a:cs typeface="Garamond"/>
                <a:sym typeface="Garamond"/>
                <a:hlinkClick r:id="rId6">
                  <a:extLst>
                    <a:ext uri="{A12FA001-AC4F-418D-AE19-62706E023703}">
                      <ahyp:hlinkClr val="tx"/>
                    </a:ext>
                  </a:extLst>
                </a:hlinkClick>
              </a:rPr>
              <a:t>https://www.adrreports.eu/en/index.html</a:t>
            </a:r>
            <a:endParaRPr b="0" i="0" sz="2000" u="none" cap="none" strike="noStrike">
              <a:solidFill>
                <a:schemeClr val="dk1"/>
              </a:solidFill>
              <a:latin typeface="Garamond"/>
              <a:ea typeface="Garamond"/>
              <a:cs typeface="Garamond"/>
              <a:sym typeface="Garamond"/>
            </a:endParaRPr>
          </a:p>
        </p:txBody>
      </p:sp>
      <p:pic>
        <p:nvPicPr>
          <p:cNvPr id="493" name="Google Shape;493;p61"/>
          <p:cNvPicPr preferRelativeResize="0"/>
          <p:nvPr/>
        </p:nvPicPr>
        <p:blipFill>
          <a:blip r:embed="rId7">
            <a:alphaModFix/>
          </a:blip>
          <a:stretch>
            <a:fillRect/>
          </a:stretch>
        </p:blipFill>
        <p:spPr>
          <a:xfrm>
            <a:off x="7647327" y="1388974"/>
            <a:ext cx="4410426" cy="3334321"/>
          </a:xfrm>
          <a:prstGeom prst="rect">
            <a:avLst/>
          </a:prstGeom>
          <a:noFill/>
          <a:ln>
            <a:noFill/>
          </a:ln>
        </p:spPr>
      </p:pic>
      <p:pic>
        <p:nvPicPr>
          <p:cNvPr id="494" name="Google Shape;494;p61"/>
          <p:cNvPicPr preferRelativeResize="0"/>
          <p:nvPr/>
        </p:nvPicPr>
        <p:blipFill>
          <a:blip r:embed="rId8">
            <a:alphaModFix/>
          </a:blip>
          <a:stretch>
            <a:fillRect/>
          </a:stretch>
        </p:blipFill>
        <p:spPr>
          <a:xfrm>
            <a:off x="2619750" y="1200425"/>
            <a:ext cx="5027574" cy="371142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2"/>
          <p:cNvSpPr txBox="1"/>
          <p:nvPr>
            <p:ph type="title"/>
          </p:nvPr>
        </p:nvSpPr>
        <p:spPr>
          <a:xfrm>
            <a:off x="4922950" y="594850"/>
            <a:ext cx="6848400" cy="970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48648"/>
              <a:buNone/>
            </a:pPr>
            <a:r>
              <a:rPr lang="en-US"/>
              <a:t>Cardiac Events Due to Vaccination</a:t>
            </a:r>
            <a:endParaRPr/>
          </a:p>
        </p:txBody>
      </p:sp>
      <p:pic>
        <p:nvPicPr>
          <p:cNvPr id="501" name="Google Shape;501;p62"/>
          <p:cNvPicPr preferRelativeResize="0"/>
          <p:nvPr/>
        </p:nvPicPr>
        <p:blipFill rotWithShape="1">
          <a:blip r:embed="rId3">
            <a:alphaModFix/>
          </a:blip>
          <a:srcRect b="0" l="0" r="0" t="0"/>
          <a:stretch/>
        </p:blipFill>
        <p:spPr>
          <a:xfrm>
            <a:off x="1082938" y="49750"/>
            <a:ext cx="2769325" cy="1927325"/>
          </a:xfrm>
          <a:prstGeom prst="rect">
            <a:avLst/>
          </a:prstGeom>
          <a:noFill/>
          <a:ln>
            <a:noFill/>
          </a:ln>
        </p:spPr>
      </p:pic>
      <p:pic>
        <p:nvPicPr>
          <p:cNvPr id="502" name="Google Shape;502;p62"/>
          <p:cNvPicPr preferRelativeResize="0"/>
          <p:nvPr/>
        </p:nvPicPr>
        <p:blipFill rotWithShape="1">
          <a:blip r:embed="rId4">
            <a:alphaModFix/>
          </a:blip>
          <a:srcRect b="0" l="0" r="0" t="0"/>
          <a:stretch/>
        </p:blipFill>
        <p:spPr>
          <a:xfrm>
            <a:off x="4922950" y="1705479"/>
            <a:ext cx="7056826" cy="4338383"/>
          </a:xfrm>
          <a:prstGeom prst="rect">
            <a:avLst/>
          </a:prstGeom>
          <a:noFill/>
          <a:ln>
            <a:noFill/>
          </a:ln>
        </p:spPr>
      </p:pic>
      <p:pic>
        <p:nvPicPr>
          <p:cNvPr id="503" name="Google Shape;503;p62">
            <a:hlinkClick r:id="rId5"/>
          </p:cNvPr>
          <p:cNvPicPr preferRelativeResize="0"/>
          <p:nvPr/>
        </p:nvPicPr>
        <p:blipFill>
          <a:blip r:embed="rId6">
            <a:alphaModFix/>
          </a:blip>
          <a:stretch>
            <a:fillRect/>
          </a:stretch>
        </p:blipFill>
        <p:spPr>
          <a:xfrm>
            <a:off x="575075" y="2074925"/>
            <a:ext cx="4157537" cy="45761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913774" y="431376"/>
            <a:ext cx="10364400" cy="1596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WORLD DEATH RATES</a:t>
            </a:r>
            <a:endParaRPr/>
          </a:p>
        </p:txBody>
      </p:sp>
      <p:pic>
        <p:nvPicPr>
          <p:cNvPr id="97" name="Google Shape;97;p18"/>
          <p:cNvPicPr preferRelativeResize="0"/>
          <p:nvPr>
            <p:ph idx="1" type="body"/>
          </p:nvPr>
        </p:nvPicPr>
        <p:blipFill rotWithShape="1">
          <a:blip r:embed="rId3">
            <a:alphaModFix/>
          </a:blip>
          <a:srcRect b="0" l="0" r="0" t="0"/>
          <a:stretch/>
        </p:blipFill>
        <p:spPr>
          <a:xfrm>
            <a:off x="3346959" y="1681233"/>
            <a:ext cx="5498100" cy="2785500"/>
          </a:xfrm>
          <a:prstGeom prst="rect">
            <a:avLst/>
          </a:prstGeom>
          <a:noFill/>
          <a:ln>
            <a:noFill/>
          </a:ln>
        </p:spPr>
      </p:pic>
      <p:sp>
        <p:nvSpPr>
          <p:cNvPr id="98" name="Google Shape;98;p18"/>
          <p:cNvSpPr txBox="1"/>
          <p:nvPr/>
        </p:nvSpPr>
        <p:spPr>
          <a:xfrm>
            <a:off x="3432144" y="4712369"/>
            <a:ext cx="53277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wentieth Century"/>
                <a:ea typeface="Twentieth Century"/>
                <a:cs typeface="Twentieth Century"/>
                <a:sym typeface="Twentieth Century"/>
              </a:rPr>
              <a:t>*2021 Trend based on </a:t>
            </a:r>
            <a:r>
              <a:rPr b="0" i="0" lang="en-US" sz="1800" u="sng" cap="none" strike="noStrike">
                <a:solidFill>
                  <a:schemeClr val="hlink"/>
                </a:solidFill>
                <a:latin typeface="Twentieth Century"/>
                <a:ea typeface="Twentieth Century"/>
                <a:cs typeface="Twentieth Century"/>
                <a:sym typeface="Twentieth Century"/>
                <a:hlinkClick r:id="rId4"/>
              </a:rPr>
              <a:t>current world population</a:t>
            </a:r>
            <a:r>
              <a:rPr b="0" i="0" lang="en-US" sz="1800" u="none" cap="none" strike="noStrike">
                <a:solidFill>
                  <a:schemeClr val="dk1"/>
                </a:solidFill>
                <a:latin typeface="Twentieth Century"/>
                <a:ea typeface="Twentieth Century"/>
                <a:cs typeface="Twentieth Century"/>
                <a:sym typeface="Twentieth Century"/>
              </a:rPr>
              <a:t> and deaths this year would result in the death percentage decreasing to 55.58 million or 0.70%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wentieth Century"/>
                <a:ea typeface="Twentieth Century"/>
                <a:cs typeface="Twentieth Century"/>
                <a:sym typeface="Twentieth Century"/>
              </a:rPr>
              <a:t>** This does not account for winter months approaching which could result in an increased death rate.</a:t>
            </a:r>
            <a:r>
              <a:rPr b="0" i="0" lang="en-US" sz="1800" u="sng" cap="none" strike="noStrike">
                <a:solidFill>
                  <a:schemeClr val="dk1"/>
                </a:solidFill>
                <a:latin typeface="Twentieth Century"/>
                <a:ea typeface="Twentieth Century"/>
                <a:cs typeface="Twentieth Century"/>
                <a:sym typeface="Twentieth Century"/>
                <a:hlinkClick r:id="rId5">
                  <a:extLst>
                    <a:ext uri="{A12FA001-AC4F-418D-AE19-62706E023703}">
                      <ahyp:hlinkClr val="tx"/>
                    </a:ext>
                  </a:extLst>
                </a:hlinkClick>
              </a:rPr>
              <a:t> </a:t>
            </a:r>
            <a:endParaRPr b="0" i="0" sz="180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63"/>
          <p:cNvPicPr preferRelativeResize="0"/>
          <p:nvPr/>
        </p:nvPicPr>
        <p:blipFill>
          <a:blip r:embed="rId3">
            <a:alphaModFix/>
          </a:blip>
          <a:stretch>
            <a:fillRect/>
          </a:stretch>
        </p:blipFill>
        <p:spPr>
          <a:xfrm>
            <a:off x="555475" y="93638"/>
            <a:ext cx="4630174" cy="6670724"/>
          </a:xfrm>
          <a:prstGeom prst="rect">
            <a:avLst/>
          </a:prstGeom>
          <a:noFill/>
          <a:ln>
            <a:noFill/>
          </a:ln>
        </p:spPr>
      </p:pic>
      <p:pic>
        <p:nvPicPr>
          <p:cNvPr id="510" name="Google Shape;510;p63"/>
          <p:cNvPicPr preferRelativeResize="0"/>
          <p:nvPr/>
        </p:nvPicPr>
        <p:blipFill>
          <a:blip r:embed="rId4">
            <a:alphaModFix/>
          </a:blip>
          <a:stretch>
            <a:fillRect/>
          </a:stretch>
        </p:blipFill>
        <p:spPr>
          <a:xfrm>
            <a:off x="5545250" y="140525"/>
            <a:ext cx="6441000" cy="649682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4"/>
          <p:cNvSpPr txBox="1"/>
          <p:nvPr>
            <p:ph type="title"/>
          </p:nvPr>
        </p:nvSpPr>
        <p:spPr>
          <a:xfrm>
            <a:off x="913800" y="552617"/>
            <a:ext cx="10364400" cy="1596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Eight Nations Suspend Covid-10 Vaccines Due to Heart Inflammation, </a:t>
            </a:r>
            <a:endParaRPr/>
          </a:p>
        </p:txBody>
      </p:sp>
      <p:sp>
        <p:nvSpPr>
          <p:cNvPr id="517" name="Google Shape;517;p64"/>
          <p:cNvSpPr txBox="1"/>
          <p:nvPr>
            <p:ph idx="1" type="body"/>
          </p:nvPr>
        </p:nvSpPr>
        <p:spPr>
          <a:xfrm>
            <a:off x="3728750" y="2214838"/>
            <a:ext cx="4452600" cy="3690000"/>
          </a:xfrm>
          <a:prstGeom prst="rect">
            <a:avLst/>
          </a:prstGeom>
        </p:spPr>
        <p:txBody>
          <a:bodyPr anchorCtr="0" anchor="t" bIns="45700" lIns="91425" spcFirstLastPara="1" rIns="91425" wrap="square" tIns="45700">
            <a:normAutofit fontScale="55000" lnSpcReduction="20000"/>
          </a:bodyPr>
          <a:lstStyle/>
          <a:p>
            <a:pPr indent="0" lvl="0" marL="0" rtl="0" algn="l">
              <a:lnSpc>
                <a:spcPct val="115000"/>
              </a:lnSpc>
              <a:spcBef>
                <a:spcPts val="1200"/>
              </a:spcBef>
              <a:spcAft>
                <a:spcPts val="0"/>
              </a:spcAft>
              <a:buNone/>
            </a:pPr>
            <a:r>
              <a:rPr lang="en-US"/>
              <a:t>“</a:t>
            </a:r>
            <a:r>
              <a:rPr lang="en-US"/>
              <a:t>The Ministry of Health and Welfare’s Advisory Committee for Immunization Practices said it was suspending giving second doses of the inoculation to 12- to 17-year-olds for a two-week period. During that time, experts from the country’s Centers for Disease Control will examine the 16 reported myocarditis cases among Taiwanese teens who received the jab.</a:t>
            </a:r>
            <a:endParaRPr/>
          </a:p>
          <a:p>
            <a:pPr indent="0" lvl="0" marL="0" rtl="0" algn="l">
              <a:lnSpc>
                <a:spcPct val="115000"/>
              </a:lnSpc>
              <a:spcBef>
                <a:spcPts val="1200"/>
              </a:spcBef>
              <a:spcAft>
                <a:spcPts val="0"/>
              </a:spcAft>
              <a:buNone/>
            </a:pPr>
            <a:r>
              <a:rPr b="1" lang="en-US"/>
              <a:t>There will be no vaccination of children under 11 years old until any potential issue with administering a second dose to adolescents is fully understood, Chen added, and international data will also be considered. </a:t>
            </a:r>
            <a:r>
              <a:rPr b="1" lang="en-US">
                <a:solidFill>
                  <a:schemeClr val="dk1"/>
                </a:solidFill>
              </a:rPr>
              <a:t>The CECC director noted that Hong Kong and the UK are the only countries not vaccinating children between the ages of 12 and 17 with double doses.</a:t>
            </a:r>
            <a:r>
              <a:rPr lang="en-US"/>
              <a:t>”</a:t>
            </a:r>
            <a:endParaRPr/>
          </a:p>
          <a:p>
            <a:pPr indent="0" lvl="0" marL="0" rtl="0" algn="l">
              <a:spcBef>
                <a:spcPts val="1200"/>
              </a:spcBef>
              <a:spcAft>
                <a:spcPts val="0"/>
              </a:spcAft>
              <a:buNone/>
            </a:pPr>
            <a:r>
              <a:t/>
            </a:r>
            <a:endParaRPr/>
          </a:p>
        </p:txBody>
      </p:sp>
      <p:pic>
        <p:nvPicPr>
          <p:cNvPr id="518" name="Google Shape;518;p64"/>
          <p:cNvPicPr preferRelativeResize="0"/>
          <p:nvPr/>
        </p:nvPicPr>
        <p:blipFill rotWithShape="1">
          <a:blip r:embed="rId3">
            <a:alphaModFix/>
          </a:blip>
          <a:srcRect b="34934" l="0" r="0" t="14880"/>
          <a:stretch/>
        </p:blipFill>
        <p:spPr>
          <a:xfrm>
            <a:off x="8566475" y="2192075"/>
            <a:ext cx="3168399" cy="3712775"/>
          </a:xfrm>
          <a:prstGeom prst="rect">
            <a:avLst/>
          </a:prstGeom>
          <a:noFill/>
          <a:ln>
            <a:noFill/>
          </a:ln>
        </p:spPr>
      </p:pic>
      <p:pic>
        <p:nvPicPr>
          <p:cNvPr id="519" name="Google Shape;519;p64"/>
          <p:cNvPicPr preferRelativeResize="0"/>
          <p:nvPr/>
        </p:nvPicPr>
        <p:blipFill>
          <a:blip r:embed="rId4">
            <a:alphaModFix/>
          </a:blip>
          <a:stretch>
            <a:fillRect/>
          </a:stretch>
        </p:blipFill>
        <p:spPr>
          <a:xfrm>
            <a:off x="481925" y="2214850"/>
            <a:ext cx="2707001" cy="366722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5"/>
          <p:cNvSpPr txBox="1"/>
          <p:nvPr>
            <p:ph type="title"/>
          </p:nvPr>
        </p:nvSpPr>
        <p:spPr>
          <a:xfrm>
            <a:off x="913775" y="618517"/>
            <a:ext cx="10364400" cy="1596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526" name="Google Shape;526;p65"/>
          <p:cNvSpPr txBox="1"/>
          <p:nvPr>
            <p:ph idx="1" type="body"/>
          </p:nvPr>
        </p:nvSpPr>
        <p:spPr>
          <a:xfrm>
            <a:off x="7367799" y="3433800"/>
            <a:ext cx="4432200" cy="3424200"/>
          </a:xfrm>
          <a:prstGeom prst="rect">
            <a:avLst/>
          </a:prstGeom>
          <a:solidFill>
            <a:srgbClr val="CFE2F3"/>
          </a:solidFill>
        </p:spPr>
        <p:txBody>
          <a:bodyPr anchorCtr="0" anchor="t" bIns="45700" lIns="91425" spcFirstLastPara="1" rIns="91425" wrap="square" tIns="45700">
            <a:normAutofit fontScale="85000" lnSpcReduction="20000"/>
          </a:bodyPr>
          <a:lstStyle/>
          <a:p>
            <a:pPr indent="-325755" lvl="0" marL="457200" rtl="0" algn="l">
              <a:spcBef>
                <a:spcPts val="1000"/>
              </a:spcBef>
              <a:spcAft>
                <a:spcPts val="0"/>
              </a:spcAft>
              <a:buClr>
                <a:schemeClr val="lt1"/>
              </a:buClr>
              <a:buSzPct val="75000"/>
              <a:buChar char="•"/>
            </a:pPr>
            <a:r>
              <a:rPr lang="en-US">
                <a:solidFill>
                  <a:schemeClr val="lt1"/>
                </a:solidFill>
              </a:rPr>
              <a:t>12-15 </a:t>
            </a:r>
            <a:r>
              <a:rPr lang="en-US">
                <a:solidFill>
                  <a:schemeClr val="lt1"/>
                </a:solidFill>
              </a:rPr>
              <a:t>year</a:t>
            </a:r>
            <a:r>
              <a:rPr lang="en-US">
                <a:solidFill>
                  <a:schemeClr val="lt1"/>
                </a:solidFill>
              </a:rPr>
              <a:t> old healthy boy has a 4-6 higher risk of cardiac adverse event (CAE) from 2nd dose of vaccination than hospitalization from Covid-19</a:t>
            </a:r>
            <a:endParaRPr>
              <a:solidFill>
                <a:schemeClr val="lt1"/>
              </a:solidFill>
            </a:endParaRPr>
          </a:p>
          <a:p>
            <a:pPr indent="-325755" lvl="0" marL="457200" rtl="0" algn="l">
              <a:spcBef>
                <a:spcPts val="0"/>
              </a:spcBef>
              <a:spcAft>
                <a:spcPts val="0"/>
              </a:spcAft>
              <a:buClr>
                <a:schemeClr val="lt1"/>
              </a:buClr>
              <a:buSzPct val="75000"/>
              <a:buChar char="•"/>
            </a:pPr>
            <a:r>
              <a:rPr lang="en-US">
                <a:solidFill>
                  <a:schemeClr val="lt1"/>
                </a:solidFill>
              </a:rPr>
              <a:t>1 in 5,000 rate of CAE in child/adolescent (200/million)</a:t>
            </a:r>
            <a:endParaRPr>
              <a:solidFill>
                <a:schemeClr val="lt1"/>
              </a:solidFill>
            </a:endParaRPr>
          </a:p>
          <a:p>
            <a:pPr indent="-325755" lvl="0" marL="457200" rtl="0" algn="l">
              <a:spcBef>
                <a:spcPts val="0"/>
              </a:spcBef>
              <a:spcAft>
                <a:spcPts val="0"/>
              </a:spcAft>
              <a:buClr>
                <a:schemeClr val="lt1"/>
              </a:buClr>
              <a:buSzPct val="75000"/>
              <a:buChar char="•"/>
            </a:pPr>
            <a:r>
              <a:rPr lang="en-US">
                <a:solidFill>
                  <a:schemeClr val="lt1"/>
                </a:solidFill>
              </a:rPr>
              <a:t>Should consider no vaccination for healthy children and instead rely on Natural Immunity</a:t>
            </a:r>
            <a:endParaRPr>
              <a:solidFill>
                <a:schemeClr val="lt1"/>
              </a:solidFill>
            </a:endParaRPr>
          </a:p>
        </p:txBody>
      </p:sp>
      <p:pic>
        <p:nvPicPr>
          <p:cNvPr id="527" name="Google Shape;527;p65"/>
          <p:cNvPicPr preferRelativeResize="0"/>
          <p:nvPr/>
        </p:nvPicPr>
        <p:blipFill>
          <a:blip r:embed="rId3">
            <a:alphaModFix/>
          </a:blip>
          <a:stretch>
            <a:fillRect/>
          </a:stretch>
        </p:blipFill>
        <p:spPr>
          <a:xfrm>
            <a:off x="12" y="0"/>
            <a:ext cx="6674875" cy="6857999"/>
          </a:xfrm>
          <a:prstGeom prst="rect">
            <a:avLst/>
          </a:prstGeom>
          <a:noFill/>
          <a:ln>
            <a:noFill/>
          </a:ln>
        </p:spPr>
      </p:pic>
      <p:pic>
        <p:nvPicPr>
          <p:cNvPr id="528" name="Google Shape;528;p65">
            <a:hlinkClick r:id="rId4"/>
          </p:cNvPr>
          <p:cNvPicPr preferRelativeResize="0"/>
          <p:nvPr/>
        </p:nvPicPr>
        <p:blipFill>
          <a:blip r:embed="rId5">
            <a:alphaModFix/>
          </a:blip>
          <a:stretch>
            <a:fillRect/>
          </a:stretch>
        </p:blipFill>
        <p:spPr>
          <a:xfrm>
            <a:off x="7231450" y="68175"/>
            <a:ext cx="4432199" cy="3198891"/>
          </a:xfrm>
          <a:prstGeom prst="rect">
            <a:avLst/>
          </a:prstGeom>
          <a:noFill/>
          <a:ln>
            <a:noFill/>
          </a:ln>
        </p:spPr>
      </p:pic>
      <p:sp>
        <p:nvSpPr>
          <p:cNvPr id="529" name="Google Shape;529;p65"/>
          <p:cNvSpPr txBox="1"/>
          <p:nvPr/>
        </p:nvSpPr>
        <p:spPr>
          <a:xfrm>
            <a:off x="8998550" y="218325"/>
            <a:ext cx="271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Providence Health Care System</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6"/>
          <p:cNvSpPr txBox="1"/>
          <p:nvPr>
            <p:ph type="title"/>
          </p:nvPr>
        </p:nvSpPr>
        <p:spPr>
          <a:xfrm>
            <a:off x="913800" y="301024"/>
            <a:ext cx="10364400" cy="1727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1200"/>
              </a:spcAft>
              <a:buSzPts val="1800"/>
              <a:buNone/>
            </a:pPr>
            <a:r>
              <a:rPr lang="en-US" sz="1800">
                <a:latin typeface="Times New Roman"/>
                <a:ea typeface="Times New Roman"/>
                <a:cs typeface="Times New Roman"/>
                <a:sym typeface="Times New Roman"/>
              </a:rPr>
              <a:t> </a:t>
            </a:r>
            <a:r>
              <a:rPr lang="en-US" sz="1800" u="sng">
                <a:solidFill>
                  <a:schemeClr val="hlink"/>
                </a:solidFill>
                <a:latin typeface="Times New Roman"/>
                <a:ea typeface="Times New Roman"/>
                <a:cs typeface="Times New Roman"/>
                <a:sym typeface="Times New Roman"/>
                <a:hlinkClick r:id="rId3"/>
              </a:rPr>
              <a:t>This study</a:t>
            </a:r>
            <a:r>
              <a:rPr lang="en-US" sz="1800">
                <a:latin typeface="Times New Roman"/>
                <a:ea typeface="Times New Roman"/>
                <a:cs typeface="Times New Roman"/>
                <a:sym typeface="Times New Roman"/>
              </a:rPr>
              <a:t> looked at 842,974 pairs (N = 1,684,958), of Swedish nationwide registries, including individuals vaccinated with AstraZeneca, Pfizer and Moderna matched with unvaccinated individuals. Cases of infection and severe C19 were collected from January 12 – October 4, 2021.</a:t>
            </a:r>
            <a:endParaRPr sz="4200">
              <a:latin typeface="Times New Roman"/>
              <a:ea typeface="Times New Roman"/>
              <a:cs typeface="Times New Roman"/>
              <a:sym typeface="Times New Roman"/>
            </a:endParaRPr>
          </a:p>
        </p:txBody>
      </p:sp>
      <p:pic>
        <p:nvPicPr>
          <p:cNvPr id="536" name="Google Shape;536;p66"/>
          <p:cNvPicPr preferRelativeResize="0"/>
          <p:nvPr/>
        </p:nvPicPr>
        <p:blipFill rotWithShape="1">
          <a:blip r:embed="rId4">
            <a:alphaModFix/>
          </a:blip>
          <a:srcRect b="0" l="0" r="0" t="0"/>
          <a:stretch/>
        </p:blipFill>
        <p:spPr>
          <a:xfrm>
            <a:off x="180650" y="2216592"/>
            <a:ext cx="6018618" cy="4338383"/>
          </a:xfrm>
          <a:prstGeom prst="rect">
            <a:avLst/>
          </a:prstGeom>
          <a:noFill/>
          <a:ln>
            <a:noFill/>
          </a:ln>
        </p:spPr>
      </p:pic>
      <p:pic>
        <p:nvPicPr>
          <p:cNvPr id="537" name="Google Shape;537;p66"/>
          <p:cNvPicPr preferRelativeResize="0"/>
          <p:nvPr/>
        </p:nvPicPr>
        <p:blipFill rotWithShape="1">
          <a:blip r:embed="rId5">
            <a:alphaModFix/>
          </a:blip>
          <a:srcRect b="0" l="0" r="0" t="0"/>
          <a:stretch/>
        </p:blipFill>
        <p:spPr>
          <a:xfrm>
            <a:off x="6271075" y="2216600"/>
            <a:ext cx="5920925" cy="4338375"/>
          </a:xfrm>
          <a:prstGeom prst="rect">
            <a:avLst/>
          </a:prstGeom>
          <a:noFill/>
          <a:ln>
            <a:noFill/>
          </a:ln>
        </p:spPr>
      </p:pic>
      <p:sp>
        <p:nvSpPr>
          <p:cNvPr id="538" name="Google Shape;538;p66"/>
          <p:cNvSpPr txBox="1"/>
          <p:nvPr/>
        </p:nvSpPr>
        <p:spPr>
          <a:xfrm>
            <a:off x="2552125" y="2463875"/>
            <a:ext cx="3376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Twentieth Century"/>
                <a:ea typeface="Twentieth Century"/>
                <a:cs typeface="Twentieth Century"/>
                <a:sym typeface="Twentieth Century"/>
              </a:rPr>
              <a:t>Effectiveness against INFECTION = ZERO by 7 months</a:t>
            </a:r>
            <a:endParaRPr b="0" i="0" sz="1900" u="none" cap="none" strike="noStrike">
              <a:solidFill>
                <a:srgbClr val="000000"/>
              </a:solidFill>
              <a:latin typeface="Twentieth Century"/>
              <a:ea typeface="Twentieth Century"/>
              <a:cs typeface="Twentieth Century"/>
              <a:sym typeface="Twentieth Century"/>
            </a:endParaRPr>
          </a:p>
        </p:txBody>
      </p:sp>
      <p:sp>
        <p:nvSpPr>
          <p:cNvPr id="539" name="Google Shape;539;p66"/>
          <p:cNvSpPr txBox="1"/>
          <p:nvPr/>
        </p:nvSpPr>
        <p:spPr>
          <a:xfrm>
            <a:off x="8620200" y="5034175"/>
            <a:ext cx="32457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Twentieth Century"/>
                <a:ea typeface="Twentieth Century"/>
                <a:cs typeface="Twentieth Century"/>
                <a:sym typeface="Twentieth Century"/>
              </a:rPr>
              <a:t>Effectiveness against SERIOUS disease = 23% by 7 months</a:t>
            </a:r>
            <a:endParaRPr b="0" i="0" sz="1900" u="none" cap="none" strike="noStrike">
              <a:solidFill>
                <a:srgbClr val="000000"/>
              </a:solidFill>
              <a:latin typeface="Twentieth Century"/>
              <a:ea typeface="Twentieth Century"/>
              <a:cs typeface="Twentieth Century"/>
              <a:sym typeface="Twentieth Century"/>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7"/>
          <p:cNvSpPr txBox="1"/>
          <p:nvPr>
            <p:ph type="title"/>
          </p:nvPr>
        </p:nvSpPr>
        <p:spPr>
          <a:xfrm>
            <a:off x="913475" y="298842"/>
            <a:ext cx="10364400" cy="1596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If the vaccine worked…..</a:t>
            </a:r>
            <a:endParaRPr/>
          </a:p>
        </p:txBody>
      </p:sp>
      <p:pic>
        <p:nvPicPr>
          <p:cNvPr id="546" name="Google Shape;546;p67"/>
          <p:cNvPicPr preferRelativeResize="0"/>
          <p:nvPr/>
        </p:nvPicPr>
        <p:blipFill>
          <a:blip r:embed="rId3">
            <a:alphaModFix/>
          </a:blip>
          <a:stretch>
            <a:fillRect/>
          </a:stretch>
        </p:blipFill>
        <p:spPr>
          <a:xfrm>
            <a:off x="715627" y="1650375"/>
            <a:ext cx="5288550" cy="4676550"/>
          </a:xfrm>
          <a:prstGeom prst="rect">
            <a:avLst/>
          </a:prstGeom>
          <a:noFill/>
          <a:ln>
            <a:noFill/>
          </a:ln>
        </p:spPr>
      </p:pic>
      <p:pic>
        <p:nvPicPr>
          <p:cNvPr id="547" name="Google Shape;547;p67">
            <a:hlinkClick r:id="rId4"/>
          </p:cNvPr>
          <p:cNvPicPr preferRelativeResize="0"/>
          <p:nvPr/>
        </p:nvPicPr>
        <p:blipFill>
          <a:blip r:embed="rId5">
            <a:alphaModFix/>
          </a:blip>
          <a:stretch>
            <a:fillRect/>
          </a:stretch>
        </p:blipFill>
        <p:spPr>
          <a:xfrm>
            <a:off x="6580200" y="1650375"/>
            <a:ext cx="4697680" cy="46765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8"/>
          <p:cNvSpPr txBox="1"/>
          <p:nvPr>
            <p:ph type="title"/>
          </p:nvPr>
        </p:nvSpPr>
        <p:spPr>
          <a:xfrm>
            <a:off x="415650" y="4709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SARS-CoV-2 is Seasonal - Oklahoma Cases </a:t>
            </a:r>
            <a:endParaRPr/>
          </a:p>
        </p:txBody>
      </p:sp>
      <p:pic>
        <p:nvPicPr>
          <p:cNvPr id="554" name="Google Shape;554;p68"/>
          <p:cNvPicPr preferRelativeResize="0"/>
          <p:nvPr/>
        </p:nvPicPr>
        <p:blipFill>
          <a:blip r:embed="rId3">
            <a:alphaModFix/>
          </a:blip>
          <a:stretch>
            <a:fillRect/>
          </a:stretch>
        </p:blipFill>
        <p:spPr>
          <a:xfrm>
            <a:off x="520525" y="1413842"/>
            <a:ext cx="10269154" cy="5196333"/>
          </a:xfrm>
          <a:prstGeom prst="rect">
            <a:avLst/>
          </a:prstGeom>
          <a:noFill/>
          <a:ln>
            <a:noFill/>
          </a:ln>
        </p:spPr>
      </p:pic>
      <p:sp>
        <p:nvSpPr>
          <p:cNvPr id="555" name="Google Shape;555;p68"/>
          <p:cNvSpPr/>
          <p:nvPr/>
        </p:nvSpPr>
        <p:spPr>
          <a:xfrm>
            <a:off x="8371425" y="3855250"/>
            <a:ext cx="354600" cy="313500"/>
          </a:xfrm>
          <a:prstGeom prst="mathPlus">
            <a:avLst>
              <a:gd fmla="val 23520" name="adj1"/>
            </a:avLst>
          </a:prstGeom>
          <a:solidFill>
            <a:srgbClr val="C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8"/>
          <p:cNvSpPr/>
          <p:nvPr/>
        </p:nvSpPr>
        <p:spPr>
          <a:xfrm>
            <a:off x="3285825" y="5194625"/>
            <a:ext cx="286200" cy="313500"/>
          </a:xfrm>
          <a:prstGeom prst="mathPlus">
            <a:avLst>
              <a:gd fmla="val 23520" name="adj1"/>
            </a:avLst>
          </a:prstGeom>
          <a:solidFill>
            <a:srgbClr val="C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68"/>
          <p:cNvSpPr txBox="1"/>
          <p:nvPr/>
        </p:nvSpPr>
        <p:spPr>
          <a:xfrm>
            <a:off x="1595175" y="4087050"/>
            <a:ext cx="1867800" cy="8313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August 30, 2020 Ave. Daily cases = 1,100</a:t>
            </a:r>
            <a:endParaRPr/>
          </a:p>
        </p:txBody>
      </p:sp>
      <p:sp>
        <p:nvSpPr>
          <p:cNvPr id="558" name="Google Shape;558;p68"/>
          <p:cNvSpPr txBox="1"/>
          <p:nvPr/>
        </p:nvSpPr>
        <p:spPr>
          <a:xfrm>
            <a:off x="8671325" y="2917700"/>
            <a:ext cx="1499700" cy="831300"/>
          </a:xfrm>
          <a:prstGeom prst="rect">
            <a:avLst/>
          </a:prstGeom>
          <a:solidFill>
            <a:srgbClr val="B7B7B7"/>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August 30, 2021 Ave. Daily cases = 2,806</a:t>
            </a:r>
            <a:endParaRPr/>
          </a:p>
        </p:txBody>
      </p:sp>
      <p:sp>
        <p:nvSpPr>
          <p:cNvPr id="559" name="Google Shape;559;p68"/>
          <p:cNvSpPr txBox="1"/>
          <p:nvPr/>
        </p:nvSpPr>
        <p:spPr>
          <a:xfrm>
            <a:off x="1827000" y="1636100"/>
            <a:ext cx="284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Why a 155% increase in cases?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69"/>
          <p:cNvPicPr preferRelativeResize="0"/>
          <p:nvPr/>
        </p:nvPicPr>
        <p:blipFill>
          <a:blip r:embed="rId3">
            <a:alphaModFix/>
          </a:blip>
          <a:stretch>
            <a:fillRect/>
          </a:stretch>
        </p:blipFill>
        <p:spPr>
          <a:xfrm>
            <a:off x="3054477" y="0"/>
            <a:ext cx="6083046"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0"/>
          <p:cNvSpPr txBox="1"/>
          <p:nvPr>
            <p:ph type="title"/>
          </p:nvPr>
        </p:nvSpPr>
        <p:spPr>
          <a:xfrm>
            <a:off x="111200" y="37750"/>
            <a:ext cx="12080699" cy="800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UNITED KINGDOM: VAX RATE = 84% OVER 16 Y.O. </a:t>
            </a:r>
            <a:endParaRPr/>
          </a:p>
        </p:txBody>
      </p:sp>
      <p:pic>
        <p:nvPicPr>
          <p:cNvPr id="572" name="Google Shape;572;p70"/>
          <p:cNvPicPr preferRelativeResize="0"/>
          <p:nvPr/>
        </p:nvPicPr>
        <p:blipFill>
          <a:blip r:embed="rId3">
            <a:alphaModFix/>
          </a:blip>
          <a:stretch>
            <a:fillRect/>
          </a:stretch>
        </p:blipFill>
        <p:spPr>
          <a:xfrm>
            <a:off x="1352225" y="837851"/>
            <a:ext cx="9166807" cy="5934999"/>
          </a:xfrm>
          <a:prstGeom prst="rect">
            <a:avLst/>
          </a:prstGeom>
          <a:noFill/>
          <a:ln>
            <a:noFill/>
          </a:ln>
        </p:spPr>
      </p:pic>
      <p:sp>
        <p:nvSpPr>
          <p:cNvPr id="573" name="Google Shape;573;p70"/>
          <p:cNvSpPr txBox="1"/>
          <p:nvPr/>
        </p:nvSpPr>
        <p:spPr>
          <a:xfrm>
            <a:off x="5031025" y="2222375"/>
            <a:ext cx="91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107EC5"/>
                </a:solidFill>
              </a:rPr>
              <a:t>+117%</a:t>
            </a:r>
            <a:endParaRPr b="1">
              <a:solidFill>
                <a:srgbClr val="107EC5"/>
              </a:solidFill>
            </a:endParaRPr>
          </a:p>
        </p:txBody>
      </p:sp>
      <p:sp>
        <p:nvSpPr>
          <p:cNvPr id="574" name="Google Shape;574;p70"/>
          <p:cNvSpPr txBox="1"/>
          <p:nvPr/>
        </p:nvSpPr>
        <p:spPr>
          <a:xfrm>
            <a:off x="5817600" y="3081325"/>
            <a:ext cx="77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581BC"/>
                </a:solidFill>
              </a:rPr>
              <a:t>+104%</a:t>
            </a:r>
            <a:endParaRPr b="1">
              <a:solidFill>
                <a:srgbClr val="2581BC"/>
              </a:solidFill>
            </a:endParaRPr>
          </a:p>
        </p:txBody>
      </p:sp>
      <p:sp>
        <p:nvSpPr>
          <p:cNvPr id="575" name="Google Shape;575;p70"/>
          <p:cNvSpPr txBox="1"/>
          <p:nvPr/>
        </p:nvSpPr>
        <p:spPr>
          <a:xfrm>
            <a:off x="6594600" y="3790300"/>
            <a:ext cx="77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581BC"/>
                </a:solidFill>
              </a:rPr>
              <a:t>+101%</a:t>
            </a:r>
            <a:endParaRPr b="1">
              <a:solidFill>
                <a:srgbClr val="2581BC"/>
              </a:solidFill>
            </a:endParaRPr>
          </a:p>
        </p:txBody>
      </p:sp>
      <p:sp>
        <p:nvSpPr>
          <p:cNvPr id="576" name="Google Shape;576;p70"/>
          <p:cNvSpPr txBox="1"/>
          <p:nvPr/>
        </p:nvSpPr>
        <p:spPr>
          <a:xfrm>
            <a:off x="4362950" y="3228900"/>
            <a:ext cx="77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0A5A8E"/>
                </a:solidFill>
              </a:rPr>
              <a:t>+42%</a:t>
            </a:r>
            <a:endParaRPr b="1">
              <a:solidFill>
                <a:srgbClr val="0A5A8E"/>
              </a:solidFill>
            </a:endParaRPr>
          </a:p>
        </p:txBody>
      </p:sp>
      <p:sp>
        <p:nvSpPr>
          <p:cNvPr id="577" name="Google Shape;577;p70"/>
          <p:cNvSpPr txBox="1"/>
          <p:nvPr/>
        </p:nvSpPr>
        <p:spPr>
          <a:xfrm>
            <a:off x="7457925" y="4526550"/>
            <a:ext cx="65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581BC"/>
                </a:solidFill>
              </a:rPr>
              <a:t>+27%</a:t>
            </a:r>
            <a:endParaRPr b="1">
              <a:solidFill>
                <a:srgbClr val="2581BC"/>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1"/>
          <p:cNvSpPr txBox="1"/>
          <p:nvPr>
            <p:ph type="title"/>
          </p:nvPr>
        </p:nvSpPr>
        <p:spPr>
          <a:xfrm>
            <a:off x="913800" y="399370"/>
            <a:ext cx="10364400" cy="677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48648"/>
              <a:buNone/>
            </a:pPr>
            <a:r>
              <a:rPr lang="en-US"/>
              <a:t>UK Data on Case Fatality Rates and Cumulative Deaths</a:t>
            </a:r>
            <a:endParaRPr/>
          </a:p>
        </p:txBody>
      </p:sp>
      <p:sp>
        <p:nvSpPr>
          <p:cNvPr id="584" name="Google Shape;584;p71"/>
          <p:cNvSpPr txBox="1"/>
          <p:nvPr/>
        </p:nvSpPr>
        <p:spPr>
          <a:xfrm>
            <a:off x="728375" y="5990625"/>
            <a:ext cx="98229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DD0E1"/>
                </a:solidFill>
                <a:latin typeface="Twentieth Century"/>
                <a:ea typeface="Twentieth Century"/>
                <a:cs typeface="Twentieth Century"/>
                <a:sym typeface="Twentieth Century"/>
              </a:rPr>
              <a:t>Data Source: </a:t>
            </a:r>
            <a:r>
              <a:rPr b="0" i="0" lang="en-US" sz="1600" u="sng" cap="none" strike="noStrike">
                <a:solidFill>
                  <a:srgbClr val="4DD0E1"/>
                </a:solidFill>
                <a:latin typeface="Twentieth Century"/>
                <a:ea typeface="Twentieth Century"/>
                <a:cs typeface="Twentieth Century"/>
                <a:sym typeface="Twentieth Century"/>
                <a:hlinkClick r:id="rId3">
                  <a:extLst>
                    <a:ext uri="{A12FA001-AC4F-418D-AE19-62706E023703}">
                      <ahyp:hlinkClr val="tx"/>
                    </a:ext>
                  </a:extLst>
                </a:hlinkClick>
              </a:rPr>
              <a:t>https://www.gov.uk/government/publications/investigation-of-novel-sars-cov-2-variant-variant-of-concern-20201201</a:t>
            </a:r>
            <a:endParaRPr sz="1600">
              <a:solidFill>
                <a:srgbClr val="4DD0E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600"/>
              <a:buFont typeface="Arial"/>
              <a:buNone/>
            </a:pPr>
            <a:r>
              <a:rPr lang="en-US" sz="1600" u="sng">
                <a:solidFill>
                  <a:schemeClr val="hlink"/>
                </a:solidFill>
                <a:latin typeface="Twentieth Century"/>
                <a:ea typeface="Twentieth Century"/>
                <a:cs typeface="Twentieth Century"/>
                <a:sym typeface="Twentieth Century"/>
                <a:hlinkClick r:id="rId4"/>
              </a:rPr>
              <a:t>https://www.gov.uk/government/publications/covid-19-vaccine-weekly-surveillance-reports</a:t>
            </a:r>
            <a:r>
              <a:rPr lang="en-US" sz="1600">
                <a:solidFill>
                  <a:srgbClr val="4DD0E1"/>
                </a:solidFill>
                <a:latin typeface="Twentieth Century"/>
                <a:ea typeface="Twentieth Century"/>
                <a:cs typeface="Twentieth Century"/>
                <a:sym typeface="Twentieth Century"/>
              </a:rPr>
              <a:t> </a:t>
            </a:r>
            <a:endParaRPr sz="1600">
              <a:solidFill>
                <a:srgbClr val="4DD0E1"/>
              </a:solidFill>
              <a:latin typeface="Twentieth Century"/>
              <a:ea typeface="Twentieth Century"/>
              <a:cs typeface="Twentieth Century"/>
              <a:sym typeface="Twentieth Century"/>
            </a:endParaRPr>
          </a:p>
        </p:txBody>
      </p:sp>
      <p:pic>
        <p:nvPicPr>
          <p:cNvPr id="585" name="Google Shape;585;p71"/>
          <p:cNvPicPr preferRelativeResize="0"/>
          <p:nvPr/>
        </p:nvPicPr>
        <p:blipFill>
          <a:blip r:embed="rId5">
            <a:alphaModFix/>
          </a:blip>
          <a:stretch>
            <a:fillRect/>
          </a:stretch>
        </p:blipFill>
        <p:spPr>
          <a:xfrm>
            <a:off x="5990125" y="1228875"/>
            <a:ext cx="6204838" cy="4095576"/>
          </a:xfrm>
          <a:prstGeom prst="rect">
            <a:avLst/>
          </a:prstGeom>
          <a:noFill/>
          <a:ln>
            <a:noFill/>
          </a:ln>
        </p:spPr>
      </p:pic>
      <p:pic>
        <p:nvPicPr>
          <p:cNvPr id="586" name="Google Shape;586;p71"/>
          <p:cNvPicPr preferRelativeResize="0"/>
          <p:nvPr/>
        </p:nvPicPr>
        <p:blipFill>
          <a:blip r:embed="rId6">
            <a:alphaModFix/>
          </a:blip>
          <a:stretch>
            <a:fillRect/>
          </a:stretch>
        </p:blipFill>
        <p:spPr>
          <a:xfrm>
            <a:off x="152400" y="1228876"/>
            <a:ext cx="5837724" cy="409558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id="592" name="Google Shape;592;p72"/>
          <p:cNvPicPr preferRelativeResize="0"/>
          <p:nvPr/>
        </p:nvPicPr>
        <p:blipFill>
          <a:blip r:embed="rId3">
            <a:alphaModFix/>
          </a:blip>
          <a:stretch>
            <a:fillRect/>
          </a:stretch>
        </p:blipFill>
        <p:spPr>
          <a:xfrm>
            <a:off x="1993322" y="0"/>
            <a:ext cx="9105076" cy="6858000"/>
          </a:xfrm>
          <a:prstGeom prst="rect">
            <a:avLst/>
          </a:prstGeom>
          <a:noFill/>
          <a:ln>
            <a:noFill/>
          </a:ln>
        </p:spPr>
      </p:pic>
      <p:sp>
        <p:nvSpPr>
          <p:cNvPr id="593" name="Google Shape;593;p72"/>
          <p:cNvSpPr txBox="1"/>
          <p:nvPr>
            <p:ph type="title"/>
          </p:nvPr>
        </p:nvSpPr>
        <p:spPr>
          <a:xfrm>
            <a:off x="3253399" y="599975"/>
            <a:ext cx="6199800" cy="790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solidFill>
                  <a:schemeClr val="lt1"/>
                </a:solidFill>
              </a:rPr>
              <a:t>Confirmed Cases</a:t>
            </a:r>
            <a:endParaRPr>
              <a:solidFill>
                <a:schemeClr val="lt1"/>
              </a:solidFill>
            </a:endParaRPr>
          </a:p>
        </p:txBody>
      </p:sp>
      <p:sp>
        <p:nvSpPr>
          <p:cNvPr id="594" name="Google Shape;594;p72"/>
          <p:cNvSpPr txBox="1"/>
          <p:nvPr/>
        </p:nvSpPr>
        <p:spPr>
          <a:xfrm>
            <a:off x="223644" y="2808498"/>
            <a:ext cx="3114300" cy="1754700"/>
          </a:xfrm>
          <a:prstGeom prst="rect">
            <a:avLst/>
          </a:prstGeom>
          <a:solidFill>
            <a:srgbClr val="F7EAD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Twentieth Century"/>
                <a:ea typeface="Twentieth Century"/>
                <a:cs typeface="Twentieth Century"/>
                <a:sym typeface="Twentieth Century"/>
              </a:rPr>
              <a:t>Eligible Pop. </a:t>
            </a:r>
            <a:r>
              <a:rPr b="1" lang="en-US" sz="1800">
                <a:solidFill>
                  <a:schemeClr val="lt1"/>
                </a:solidFill>
                <a:latin typeface="Twentieth Century"/>
                <a:ea typeface="Twentieth Century"/>
                <a:cs typeface="Twentieth Century"/>
                <a:sym typeface="Twentieth Century"/>
              </a:rPr>
              <a:t>Full/1st Dose Vaccination</a:t>
            </a:r>
            <a:r>
              <a:rPr b="1" i="0" lang="en-US" sz="1800" u="none" cap="none" strike="noStrike">
                <a:solidFill>
                  <a:schemeClr val="lt1"/>
                </a:solidFill>
                <a:latin typeface="Twentieth Century"/>
                <a:ea typeface="Twentieth Century"/>
                <a:cs typeface="Twentieth Century"/>
                <a:sym typeface="Twentieth Century"/>
              </a:rPr>
              <a:t> Rates</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3399"/>
                </a:solidFill>
                <a:latin typeface="Twentieth Century"/>
                <a:ea typeface="Twentieth Century"/>
                <a:cs typeface="Twentieth Century"/>
                <a:sym typeface="Twentieth Century"/>
              </a:rPr>
              <a:t>UK = 	</a:t>
            </a:r>
            <a:r>
              <a:rPr lang="en-US" sz="1800">
                <a:solidFill>
                  <a:srgbClr val="FF3399"/>
                </a:solidFill>
                <a:latin typeface="Twentieth Century"/>
                <a:ea typeface="Twentieth Century"/>
                <a:cs typeface="Twentieth Century"/>
                <a:sym typeface="Twentieth Century"/>
              </a:rPr>
              <a:t>69/76</a:t>
            </a:r>
            <a:r>
              <a:rPr b="0" i="0" lang="en-US" sz="1800" u="none" cap="none" strike="noStrike">
                <a:solidFill>
                  <a:srgbClr val="FF3399"/>
                </a:solidFill>
                <a:latin typeface="Twentieth Century"/>
                <a:ea typeface="Twentieth Century"/>
                <a:cs typeface="Twentieth Century"/>
                <a:sym typeface="Twentieth Century"/>
              </a:rPr>
              <a:t>% (68 mil.)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38761D"/>
                </a:solidFill>
                <a:latin typeface="Twentieth Century"/>
                <a:ea typeface="Twentieth Century"/>
                <a:cs typeface="Twentieth Century"/>
                <a:sym typeface="Twentieth Century"/>
              </a:rPr>
              <a:t>Israel = 	</a:t>
            </a:r>
            <a:r>
              <a:rPr lang="en-US" sz="1800">
                <a:solidFill>
                  <a:srgbClr val="38761D"/>
                </a:solidFill>
                <a:latin typeface="Twentieth Century"/>
                <a:ea typeface="Twentieth Century"/>
                <a:cs typeface="Twentieth Century"/>
                <a:sym typeface="Twentieth Century"/>
              </a:rPr>
              <a:t>64/70</a:t>
            </a:r>
            <a:r>
              <a:rPr b="0" i="0" lang="en-US" sz="1800" u="none" cap="none" strike="noStrike">
                <a:solidFill>
                  <a:srgbClr val="38761D"/>
                </a:solidFill>
                <a:latin typeface="Twentieth Century"/>
                <a:ea typeface="Twentieth Century"/>
                <a:cs typeface="Twentieth Century"/>
                <a:sym typeface="Twentieth Century"/>
              </a:rPr>
              <a:t>% (8.8 mil.)</a:t>
            </a:r>
            <a:endParaRPr b="0" i="0" sz="1400" u="none" cap="none" strike="noStrike">
              <a:solidFill>
                <a:srgbClr val="38761D"/>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9B4C25"/>
                </a:solidFill>
                <a:latin typeface="Twentieth Century"/>
                <a:ea typeface="Twentieth Century"/>
                <a:cs typeface="Twentieth Century"/>
                <a:sym typeface="Twentieth Century"/>
              </a:rPr>
              <a:t>US = 	</a:t>
            </a:r>
            <a:r>
              <a:rPr lang="en-US" sz="1800">
                <a:solidFill>
                  <a:srgbClr val="9B4C25"/>
                </a:solidFill>
                <a:latin typeface="Twentieth Century"/>
                <a:ea typeface="Twentieth Century"/>
                <a:cs typeface="Twentieth Century"/>
                <a:sym typeface="Twentieth Century"/>
              </a:rPr>
              <a:t>59/70</a:t>
            </a:r>
            <a:r>
              <a:rPr b="0" i="0" lang="en-US" sz="1800" u="none" cap="none" strike="noStrike">
                <a:solidFill>
                  <a:srgbClr val="9B4C25"/>
                </a:solidFill>
                <a:latin typeface="Twentieth Century"/>
                <a:ea typeface="Twentieth Century"/>
                <a:cs typeface="Twentieth Century"/>
                <a:sym typeface="Twentieth Century"/>
              </a:rPr>
              <a:t>% (333 mil.)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7E32B0"/>
                </a:solidFill>
                <a:latin typeface="Twentieth Century"/>
                <a:ea typeface="Twentieth Century"/>
                <a:cs typeface="Twentieth Century"/>
                <a:sym typeface="Twentieth Century"/>
              </a:rPr>
              <a:t>India = 	</a:t>
            </a:r>
            <a:r>
              <a:rPr lang="en-US" sz="1800">
                <a:solidFill>
                  <a:srgbClr val="7E32B0"/>
                </a:solidFill>
                <a:latin typeface="Twentieth Century"/>
                <a:ea typeface="Twentieth Century"/>
                <a:cs typeface="Twentieth Century"/>
                <a:sym typeface="Twentieth Century"/>
              </a:rPr>
              <a:t>32/57</a:t>
            </a:r>
            <a:r>
              <a:rPr b="0" i="0" lang="en-US" sz="1800" u="none" cap="none" strike="noStrike">
                <a:solidFill>
                  <a:srgbClr val="7E32B0"/>
                </a:solidFill>
                <a:latin typeface="Twentieth Century"/>
                <a:ea typeface="Twentieth Century"/>
                <a:cs typeface="Twentieth Century"/>
                <a:sym typeface="Twentieth Century"/>
              </a:rPr>
              <a:t>% (1.4 bil.)</a:t>
            </a:r>
            <a:endParaRPr b="0" i="0" sz="1400" u="none" cap="none" strike="noStrike">
              <a:solidFill>
                <a:srgbClr val="000000"/>
              </a:solidFill>
              <a:latin typeface="Arial"/>
              <a:ea typeface="Arial"/>
              <a:cs typeface="Arial"/>
              <a:sym typeface="Arial"/>
            </a:endParaRPr>
          </a:p>
        </p:txBody>
      </p:sp>
      <p:sp>
        <p:nvSpPr>
          <p:cNvPr id="595" name="Google Shape;595;p72"/>
          <p:cNvSpPr txBox="1"/>
          <p:nvPr/>
        </p:nvSpPr>
        <p:spPr>
          <a:xfrm>
            <a:off x="3994357" y="1706713"/>
            <a:ext cx="1692900" cy="646500"/>
          </a:xfrm>
          <a:prstGeom prst="rect">
            <a:avLst/>
          </a:prstGeom>
          <a:solidFill>
            <a:srgbClr val="F7EAD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Israel 1</a:t>
            </a:r>
            <a:r>
              <a:rPr b="0" baseline="30000" i="0" lang="en-US" sz="1800" u="none" cap="none" strike="noStrike">
                <a:solidFill>
                  <a:schemeClr val="lt1"/>
                </a:solidFill>
                <a:latin typeface="Twentieth Century"/>
                <a:ea typeface="Twentieth Century"/>
                <a:cs typeface="Twentieth Century"/>
                <a:sym typeface="Twentieth Century"/>
              </a:rPr>
              <a:t>st</a:t>
            </a:r>
            <a:r>
              <a:rPr b="0" i="0" lang="en-US" sz="1800" u="none" cap="none" strike="noStrike">
                <a:solidFill>
                  <a:schemeClr val="lt1"/>
                </a:solidFill>
                <a:latin typeface="Twentieth Century"/>
                <a:ea typeface="Twentieth Century"/>
                <a:cs typeface="Twentieth Century"/>
                <a:sym typeface="Twentieth Century"/>
              </a:rPr>
              <a:t> Pfizer December 2020</a:t>
            </a:r>
            <a:endParaRPr b="0" i="0" sz="1400" u="none" cap="none" strike="noStrike">
              <a:solidFill>
                <a:schemeClr val="lt1"/>
              </a:solidFill>
              <a:latin typeface="Arial"/>
              <a:ea typeface="Arial"/>
              <a:cs typeface="Arial"/>
              <a:sym typeface="Arial"/>
            </a:endParaRPr>
          </a:p>
        </p:txBody>
      </p:sp>
      <p:cxnSp>
        <p:nvCxnSpPr>
          <p:cNvPr id="596" name="Google Shape;596;p72"/>
          <p:cNvCxnSpPr/>
          <p:nvPr/>
        </p:nvCxnSpPr>
        <p:spPr>
          <a:xfrm flipH="1" rot="10800000">
            <a:off x="5898103" y="1559111"/>
            <a:ext cx="61800" cy="4460700"/>
          </a:xfrm>
          <a:prstGeom prst="straightConnector1">
            <a:avLst/>
          </a:prstGeom>
          <a:noFill/>
          <a:ln cap="flat" cmpd="sng" w="34925">
            <a:solidFill>
              <a:srgbClr val="FF0000"/>
            </a:solidFill>
            <a:prstDash val="solid"/>
            <a:round/>
            <a:headEnd len="sm" w="sm" type="none"/>
            <a:tailEnd len="sm" w="sm" type="none"/>
          </a:ln>
        </p:spPr>
      </p:cxnSp>
      <p:cxnSp>
        <p:nvCxnSpPr>
          <p:cNvPr id="597" name="Google Shape;597;p72"/>
          <p:cNvCxnSpPr/>
          <p:nvPr/>
        </p:nvCxnSpPr>
        <p:spPr>
          <a:xfrm>
            <a:off x="5687254" y="2029970"/>
            <a:ext cx="284100" cy="0"/>
          </a:xfrm>
          <a:prstGeom prst="straightConnector1">
            <a:avLst/>
          </a:prstGeom>
          <a:noFill/>
          <a:ln cap="flat" cmpd="sng" w="34925">
            <a:solidFill>
              <a:srgbClr val="2581BC"/>
            </a:solidFill>
            <a:prstDash val="solid"/>
            <a:round/>
            <a:headEnd len="sm" w="sm" type="none"/>
            <a:tailEnd len="med" w="med" type="triangle"/>
          </a:ln>
        </p:spPr>
      </p:cxnSp>
      <p:sp>
        <p:nvSpPr>
          <p:cNvPr id="598" name="Google Shape;598;p72"/>
          <p:cNvSpPr txBox="1"/>
          <p:nvPr/>
        </p:nvSpPr>
        <p:spPr>
          <a:xfrm>
            <a:off x="6432598" y="1802214"/>
            <a:ext cx="1692900" cy="923400"/>
          </a:xfrm>
          <a:prstGeom prst="rect">
            <a:avLst/>
          </a:prstGeom>
          <a:solidFill>
            <a:srgbClr val="F7EAD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Israel Booster Available July 29, 2021</a:t>
            </a:r>
            <a:endParaRPr b="0" i="0" sz="1400" u="none" cap="none" strike="noStrike">
              <a:solidFill>
                <a:schemeClr val="lt1"/>
              </a:solidFill>
              <a:latin typeface="Arial"/>
              <a:ea typeface="Arial"/>
              <a:cs typeface="Arial"/>
              <a:sym typeface="Arial"/>
            </a:endParaRPr>
          </a:p>
        </p:txBody>
      </p:sp>
      <p:cxnSp>
        <p:nvCxnSpPr>
          <p:cNvPr id="599" name="Google Shape;599;p72"/>
          <p:cNvCxnSpPr/>
          <p:nvPr/>
        </p:nvCxnSpPr>
        <p:spPr>
          <a:xfrm flipH="1" rot="10800000">
            <a:off x="8214463" y="1641523"/>
            <a:ext cx="61800" cy="4460700"/>
          </a:xfrm>
          <a:prstGeom prst="straightConnector1">
            <a:avLst/>
          </a:prstGeom>
          <a:noFill/>
          <a:ln cap="flat" cmpd="sng" w="34925">
            <a:solidFill>
              <a:srgbClr val="FF0000"/>
            </a:solidFill>
            <a:prstDash val="solid"/>
            <a:round/>
            <a:headEnd len="sm" w="sm" type="none"/>
            <a:tailEnd len="sm" w="sm" type="none"/>
          </a:ln>
        </p:spPr>
      </p:cxnSp>
      <p:sp>
        <p:nvSpPr>
          <p:cNvPr id="600" name="Google Shape;600;p72"/>
          <p:cNvSpPr txBox="1"/>
          <p:nvPr/>
        </p:nvSpPr>
        <p:spPr>
          <a:xfrm>
            <a:off x="9453199" y="783325"/>
            <a:ext cx="1566000" cy="923400"/>
          </a:xfrm>
          <a:prstGeom prst="rect">
            <a:avLst/>
          </a:prstGeom>
          <a:solidFill>
            <a:srgbClr val="CEE5BB"/>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Why </a:t>
            </a:r>
            <a:r>
              <a:rPr lang="en-US" sz="1800">
                <a:solidFill>
                  <a:schemeClr val="lt1"/>
                </a:solidFill>
                <a:latin typeface="Twentieth Century"/>
                <a:ea typeface="Twentieth Century"/>
                <a:cs typeface="Twentieth Century"/>
                <a:sym typeface="Twentieth Century"/>
              </a:rPr>
              <a:t>we</a:t>
            </a:r>
            <a:r>
              <a:rPr b="0" i="0" lang="en-US" sz="1800" u="none" cap="none" strike="noStrike">
                <a:solidFill>
                  <a:schemeClr val="lt1"/>
                </a:solidFill>
                <a:latin typeface="Twentieth Century"/>
                <a:ea typeface="Twentieth Century"/>
                <a:cs typeface="Twentieth Century"/>
                <a:sym typeface="Twentieth Century"/>
              </a:rPr>
              <a:t>re Israeli cases so high?</a:t>
            </a:r>
            <a:endParaRPr b="0" i="0" sz="1400" u="none" cap="none" strike="noStrike">
              <a:solidFill>
                <a:schemeClr val="lt1"/>
              </a:solidFill>
              <a:latin typeface="Arial"/>
              <a:ea typeface="Arial"/>
              <a:cs typeface="Arial"/>
              <a:sym typeface="Arial"/>
            </a:endParaRPr>
          </a:p>
        </p:txBody>
      </p:sp>
      <p:sp>
        <p:nvSpPr>
          <p:cNvPr id="601" name="Google Shape;601;p72"/>
          <p:cNvSpPr txBox="1"/>
          <p:nvPr/>
        </p:nvSpPr>
        <p:spPr>
          <a:xfrm>
            <a:off x="10530840" y="5285524"/>
            <a:ext cx="1692900" cy="92340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Why </a:t>
            </a:r>
            <a:r>
              <a:rPr lang="en-US" sz="1800">
                <a:solidFill>
                  <a:schemeClr val="lt1"/>
                </a:solidFill>
                <a:latin typeface="Twentieth Century"/>
                <a:ea typeface="Twentieth Century"/>
                <a:cs typeface="Twentieth Century"/>
                <a:sym typeface="Twentieth Century"/>
              </a:rPr>
              <a:t>have</a:t>
            </a:r>
            <a:r>
              <a:rPr b="0" i="0" lang="en-US" sz="1800" u="none" cap="none" strike="noStrike">
                <a:solidFill>
                  <a:schemeClr val="lt1"/>
                </a:solidFill>
                <a:latin typeface="Twentieth Century"/>
                <a:ea typeface="Twentieth Century"/>
                <a:cs typeface="Twentieth Century"/>
                <a:sym typeface="Twentieth Century"/>
              </a:rPr>
              <a:t> Indian cases stayed so low?</a:t>
            </a:r>
            <a:endParaRPr b="0" i="0" sz="1400" u="none" cap="none" strike="noStrike">
              <a:solidFill>
                <a:schemeClr val="lt1"/>
              </a:solidFill>
              <a:latin typeface="Arial"/>
              <a:ea typeface="Arial"/>
              <a:cs typeface="Arial"/>
              <a:sym typeface="Arial"/>
            </a:endParaRPr>
          </a:p>
        </p:txBody>
      </p:sp>
      <p:cxnSp>
        <p:nvCxnSpPr>
          <p:cNvPr id="602" name="Google Shape;602;p72"/>
          <p:cNvCxnSpPr/>
          <p:nvPr/>
        </p:nvCxnSpPr>
        <p:spPr>
          <a:xfrm flipH="1">
            <a:off x="10416425" y="5603650"/>
            <a:ext cx="354600" cy="395400"/>
          </a:xfrm>
          <a:prstGeom prst="straightConnector1">
            <a:avLst/>
          </a:prstGeom>
          <a:noFill/>
          <a:ln cap="flat" cmpd="sng" w="34925">
            <a:solidFill>
              <a:srgbClr val="2581BC"/>
            </a:solidFill>
            <a:prstDash val="solid"/>
            <a:round/>
            <a:headEnd len="sm" w="sm" type="none"/>
            <a:tailEnd len="med" w="med" type="triangle"/>
          </a:ln>
        </p:spPr>
      </p:cxnSp>
      <p:cxnSp>
        <p:nvCxnSpPr>
          <p:cNvPr id="603" name="Google Shape;603;p72"/>
          <p:cNvCxnSpPr/>
          <p:nvPr/>
        </p:nvCxnSpPr>
        <p:spPr>
          <a:xfrm>
            <a:off x="7992067" y="2353229"/>
            <a:ext cx="284100" cy="0"/>
          </a:xfrm>
          <a:prstGeom prst="straightConnector1">
            <a:avLst/>
          </a:prstGeom>
          <a:noFill/>
          <a:ln cap="flat" cmpd="sng" w="34925">
            <a:solidFill>
              <a:srgbClr val="2581BC"/>
            </a:solidFill>
            <a:prstDash val="solid"/>
            <a:round/>
            <a:headEnd len="sm" w="sm" type="none"/>
            <a:tailEnd len="med" w="med" type="triangle"/>
          </a:ln>
        </p:spPr>
      </p:cxnSp>
      <p:cxnSp>
        <p:nvCxnSpPr>
          <p:cNvPr id="604" name="Google Shape;604;p72"/>
          <p:cNvCxnSpPr/>
          <p:nvPr/>
        </p:nvCxnSpPr>
        <p:spPr>
          <a:xfrm flipH="1">
            <a:off x="9022375" y="1827450"/>
            <a:ext cx="817800" cy="166500"/>
          </a:xfrm>
          <a:prstGeom prst="straightConnector1">
            <a:avLst/>
          </a:prstGeom>
          <a:noFill/>
          <a:ln cap="flat" cmpd="sng" w="34925">
            <a:solidFill>
              <a:srgbClr val="2581BC"/>
            </a:solidFill>
            <a:prstDash val="solid"/>
            <a:round/>
            <a:headEnd len="sm" w="sm" type="none"/>
            <a:tailEnd len="med" w="med" type="triangle"/>
          </a:ln>
        </p:spPr>
      </p:cxnSp>
      <p:sp>
        <p:nvSpPr>
          <p:cNvPr id="605" name="Google Shape;605;p72">
            <a:hlinkClick r:id="rId4"/>
          </p:cNvPr>
          <p:cNvSpPr txBox="1"/>
          <p:nvPr/>
        </p:nvSpPr>
        <p:spPr>
          <a:xfrm>
            <a:off x="172650" y="1014175"/>
            <a:ext cx="3821700" cy="461700"/>
          </a:xfrm>
          <a:prstGeom prst="rect">
            <a:avLst/>
          </a:prstGeom>
          <a:solidFill>
            <a:srgbClr val="CFE2F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Twentieth Century"/>
                <a:ea typeface="Twentieth Century"/>
                <a:cs typeface="Twentieth Century"/>
                <a:sym typeface="Twentieth Century"/>
                <a:hlinkClick r:id="rId5"/>
              </a:rPr>
              <a:t>https://ourworldindata.org/covid-cases</a:t>
            </a:r>
            <a:endParaRPr b="0" i="0" sz="1800" u="none" cap="none" strike="noStrike">
              <a:solidFill>
                <a:srgbClr val="000000"/>
              </a:solidFill>
              <a:latin typeface="Twentieth Century"/>
              <a:ea typeface="Twentieth Century"/>
              <a:cs typeface="Twentieth Century"/>
              <a:sym typeface="Twentieth Centur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9"/>
          <p:cNvPicPr preferRelativeResize="0"/>
          <p:nvPr/>
        </p:nvPicPr>
        <p:blipFill>
          <a:blip r:embed="rId3">
            <a:alphaModFix/>
          </a:blip>
          <a:stretch>
            <a:fillRect/>
          </a:stretch>
        </p:blipFill>
        <p:spPr>
          <a:xfrm>
            <a:off x="2121125" y="110925"/>
            <a:ext cx="7105251" cy="658290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3"/>
          <p:cNvSpPr txBox="1"/>
          <p:nvPr>
            <p:ph idx="1" type="body"/>
          </p:nvPr>
        </p:nvSpPr>
        <p:spPr>
          <a:xfrm>
            <a:off x="913774" y="2367092"/>
            <a:ext cx="10363800" cy="3424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12" name="Google Shape;612;p73"/>
          <p:cNvPicPr preferRelativeResize="0"/>
          <p:nvPr/>
        </p:nvPicPr>
        <p:blipFill>
          <a:blip r:embed="rId3">
            <a:alphaModFix/>
          </a:blip>
          <a:stretch>
            <a:fillRect/>
          </a:stretch>
        </p:blipFill>
        <p:spPr>
          <a:xfrm>
            <a:off x="150525" y="1036200"/>
            <a:ext cx="5265321" cy="4755099"/>
          </a:xfrm>
          <a:prstGeom prst="rect">
            <a:avLst/>
          </a:prstGeom>
          <a:noFill/>
          <a:ln>
            <a:noFill/>
          </a:ln>
        </p:spPr>
      </p:pic>
      <p:pic>
        <p:nvPicPr>
          <p:cNvPr id="613" name="Google Shape;613;p73"/>
          <p:cNvPicPr preferRelativeResize="0"/>
          <p:nvPr/>
        </p:nvPicPr>
        <p:blipFill>
          <a:blip r:embed="rId4">
            <a:alphaModFix/>
          </a:blip>
          <a:stretch>
            <a:fillRect/>
          </a:stretch>
        </p:blipFill>
        <p:spPr>
          <a:xfrm>
            <a:off x="5443475" y="152400"/>
            <a:ext cx="6596127" cy="3378850"/>
          </a:xfrm>
          <a:prstGeom prst="rect">
            <a:avLst/>
          </a:prstGeom>
          <a:noFill/>
          <a:ln>
            <a:noFill/>
          </a:ln>
        </p:spPr>
      </p:pic>
      <p:pic>
        <p:nvPicPr>
          <p:cNvPr id="614" name="Google Shape;614;p73"/>
          <p:cNvPicPr preferRelativeResize="0"/>
          <p:nvPr/>
        </p:nvPicPr>
        <p:blipFill>
          <a:blip r:embed="rId5">
            <a:alphaModFix/>
          </a:blip>
          <a:stretch>
            <a:fillRect/>
          </a:stretch>
        </p:blipFill>
        <p:spPr>
          <a:xfrm>
            <a:off x="5443450" y="3531250"/>
            <a:ext cx="6596173" cy="3326751"/>
          </a:xfrm>
          <a:prstGeom prst="rect">
            <a:avLst/>
          </a:prstGeom>
          <a:noFill/>
          <a:ln>
            <a:noFill/>
          </a:ln>
        </p:spPr>
      </p:pic>
      <p:cxnSp>
        <p:nvCxnSpPr>
          <p:cNvPr id="615" name="Google Shape;615;p73"/>
          <p:cNvCxnSpPr/>
          <p:nvPr/>
        </p:nvCxnSpPr>
        <p:spPr>
          <a:xfrm>
            <a:off x="10321100" y="2113275"/>
            <a:ext cx="40800" cy="4458300"/>
          </a:xfrm>
          <a:prstGeom prst="straightConnector1">
            <a:avLst/>
          </a:prstGeom>
          <a:noFill/>
          <a:ln cap="flat" cmpd="sng" w="38100">
            <a:solidFill>
              <a:srgbClr val="C00000"/>
            </a:solidFill>
            <a:prstDash val="solid"/>
            <a:round/>
            <a:headEnd len="med" w="med" type="none"/>
            <a:tailEnd len="med" w="med" type="none"/>
          </a:ln>
        </p:spPr>
      </p:cxnSp>
      <p:sp>
        <p:nvSpPr>
          <p:cNvPr id="616" name="Google Shape;616;p73"/>
          <p:cNvSpPr txBox="1"/>
          <p:nvPr/>
        </p:nvSpPr>
        <p:spPr>
          <a:xfrm>
            <a:off x="6462475" y="1320450"/>
            <a:ext cx="380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Singapore fully vaccinated 80% of population against COVID by August 29, 2021</a:t>
            </a:r>
            <a:endParaRPr/>
          </a:p>
        </p:txBody>
      </p:sp>
      <p:cxnSp>
        <p:nvCxnSpPr>
          <p:cNvPr id="617" name="Google Shape;617;p73"/>
          <p:cNvCxnSpPr/>
          <p:nvPr/>
        </p:nvCxnSpPr>
        <p:spPr>
          <a:xfrm>
            <a:off x="9039475" y="1936050"/>
            <a:ext cx="1227000" cy="259200"/>
          </a:xfrm>
          <a:prstGeom prst="straightConnector1">
            <a:avLst/>
          </a:prstGeom>
          <a:noFill/>
          <a:ln cap="flat" cmpd="sng" w="38100">
            <a:solidFill>
              <a:srgbClr val="C00000"/>
            </a:solidFill>
            <a:prstDash val="solid"/>
            <a:round/>
            <a:headEnd len="med" w="med" type="none"/>
            <a:tailEnd len="med" w="med" type="triangle"/>
          </a:ln>
        </p:spPr>
      </p:cxnSp>
      <p:sp>
        <p:nvSpPr>
          <p:cNvPr id="618" name="Google Shape;618;p73"/>
          <p:cNvSpPr txBox="1"/>
          <p:nvPr/>
        </p:nvSpPr>
        <p:spPr>
          <a:xfrm>
            <a:off x="8030525" y="627175"/>
            <a:ext cx="84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CASES</a:t>
            </a:r>
            <a:endParaRPr b="1"/>
          </a:p>
        </p:txBody>
      </p:sp>
      <p:sp>
        <p:nvSpPr>
          <p:cNvPr id="619" name="Google Shape;619;p73"/>
          <p:cNvSpPr txBox="1"/>
          <p:nvPr/>
        </p:nvSpPr>
        <p:spPr>
          <a:xfrm>
            <a:off x="8040500" y="4131175"/>
            <a:ext cx="105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DEATHS</a:t>
            </a:r>
            <a:endParaRPr b="1"/>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74"/>
          <p:cNvSpPr txBox="1"/>
          <p:nvPr>
            <p:ph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Least versus Most Vaccinated Countries</a:t>
            </a:r>
            <a:endParaRPr/>
          </a:p>
        </p:txBody>
      </p:sp>
      <p:pic>
        <p:nvPicPr>
          <p:cNvPr id="626" name="Google Shape;626;p74"/>
          <p:cNvPicPr preferRelativeResize="0"/>
          <p:nvPr/>
        </p:nvPicPr>
        <p:blipFill>
          <a:blip r:embed="rId3">
            <a:alphaModFix/>
          </a:blip>
          <a:stretch>
            <a:fillRect/>
          </a:stretch>
        </p:blipFill>
        <p:spPr>
          <a:xfrm>
            <a:off x="152400" y="2367217"/>
            <a:ext cx="11620500" cy="32480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5"/>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t/>
            </a:r>
            <a:endParaRPr/>
          </a:p>
        </p:txBody>
      </p:sp>
      <p:pic>
        <p:nvPicPr>
          <p:cNvPr id="633" name="Google Shape;633;p75"/>
          <p:cNvPicPr preferRelativeResize="0"/>
          <p:nvPr/>
        </p:nvPicPr>
        <p:blipFill rotWithShape="1">
          <a:blip r:embed="rId3">
            <a:alphaModFix/>
          </a:blip>
          <a:srcRect b="0" l="0" r="0" t="0"/>
          <a:stretch/>
        </p:blipFill>
        <p:spPr>
          <a:xfrm>
            <a:off x="152400" y="409518"/>
            <a:ext cx="12039598" cy="629608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76"/>
          <p:cNvPicPr preferRelativeResize="0"/>
          <p:nvPr/>
        </p:nvPicPr>
        <p:blipFill>
          <a:blip r:embed="rId3">
            <a:alphaModFix/>
          </a:blip>
          <a:stretch>
            <a:fillRect/>
          </a:stretch>
        </p:blipFill>
        <p:spPr>
          <a:xfrm>
            <a:off x="490825" y="0"/>
            <a:ext cx="10852800" cy="6667026"/>
          </a:xfrm>
          <a:prstGeom prst="rect">
            <a:avLst/>
          </a:prstGeom>
          <a:noFill/>
          <a:ln>
            <a:noFill/>
          </a:ln>
        </p:spPr>
      </p:pic>
      <p:sp>
        <p:nvSpPr>
          <p:cNvPr id="640" name="Google Shape;640;p76"/>
          <p:cNvSpPr txBox="1"/>
          <p:nvPr>
            <p:ph type="title"/>
          </p:nvPr>
        </p:nvSpPr>
        <p:spPr>
          <a:xfrm>
            <a:off x="2656750" y="429775"/>
            <a:ext cx="3410400" cy="867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Twentieth Century"/>
              <a:buNone/>
            </a:pPr>
            <a:r>
              <a:rPr lang="en-US" sz="2730">
                <a:solidFill>
                  <a:schemeClr val="lt1"/>
                </a:solidFill>
              </a:rPr>
              <a:t>Vermont: Vax Rate (94% over 12’s, 99% over 65’s)</a:t>
            </a:r>
            <a:endParaRPr sz="2730">
              <a:solidFill>
                <a:schemeClr val="lt1"/>
              </a:solidFill>
            </a:endParaRPr>
          </a:p>
        </p:txBody>
      </p:sp>
      <p:sp>
        <p:nvSpPr>
          <p:cNvPr id="641" name="Google Shape;641;p76"/>
          <p:cNvSpPr txBox="1"/>
          <p:nvPr/>
        </p:nvSpPr>
        <p:spPr>
          <a:xfrm>
            <a:off x="7785125" y="4247075"/>
            <a:ext cx="3164100" cy="969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990000"/>
                </a:solidFill>
                <a:latin typeface="Twentieth Century"/>
                <a:ea typeface="Twentieth Century"/>
                <a:cs typeface="Twentieth Century"/>
                <a:sym typeface="Twentieth Century"/>
              </a:rPr>
              <a:t>**In September 2021, 76% of Vermont’s Covid Deaths</a:t>
            </a:r>
            <a:endParaRPr b="1" i="0" sz="1700" u="none" cap="none" strike="noStrike">
              <a:solidFill>
                <a:srgbClr val="990000"/>
              </a:solidFill>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990000"/>
                </a:solidFill>
                <a:latin typeface="Twentieth Century"/>
                <a:ea typeface="Twentieth Century"/>
                <a:cs typeface="Twentieth Century"/>
                <a:sym typeface="Twentieth Century"/>
              </a:rPr>
              <a:t>were vaccinated (25/33)</a:t>
            </a:r>
            <a:endParaRPr b="1" i="0" sz="1700" u="none" cap="none" strike="noStrike">
              <a:solidFill>
                <a:srgbClr val="990000"/>
              </a:solidFill>
              <a:latin typeface="Twentieth Century"/>
              <a:ea typeface="Twentieth Century"/>
              <a:cs typeface="Twentieth Century"/>
              <a:sym typeface="Twentieth Century"/>
            </a:endParaRPr>
          </a:p>
        </p:txBody>
      </p:sp>
      <p:sp>
        <p:nvSpPr>
          <p:cNvPr id="642" name="Google Shape;642;p76"/>
          <p:cNvSpPr txBox="1"/>
          <p:nvPr/>
        </p:nvSpPr>
        <p:spPr>
          <a:xfrm>
            <a:off x="6421825" y="177250"/>
            <a:ext cx="49218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t>Hospitalizations up over 214% from this date last year, with 4-6 weeks from what is usually the seasonal peak. </a:t>
            </a:r>
            <a:endParaRPr b="1" sz="1500"/>
          </a:p>
        </p:txBody>
      </p:sp>
      <p:sp>
        <p:nvSpPr>
          <p:cNvPr id="643" name="Google Shape;643;p76"/>
          <p:cNvSpPr/>
          <p:nvPr/>
        </p:nvSpPr>
        <p:spPr>
          <a:xfrm>
            <a:off x="7785125" y="2617775"/>
            <a:ext cx="313500" cy="286200"/>
          </a:xfrm>
          <a:prstGeom prst="mathPlus">
            <a:avLst>
              <a:gd fmla="val 23520" name="adj1"/>
            </a:avLst>
          </a:prstGeom>
          <a:solidFill>
            <a:srgbClr val="C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6"/>
          <p:cNvSpPr/>
          <p:nvPr/>
        </p:nvSpPr>
        <p:spPr>
          <a:xfrm>
            <a:off x="10432575" y="1297675"/>
            <a:ext cx="313500" cy="286200"/>
          </a:xfrm>
          <a:prstGeom prst="mathPlus">
            <a:avLst>
              <a:gd fmla="val 23520" name="adj1"/>
            </a:avLst>
          </a:prstGeom>
          <a:solidFill>
            <a:srgbClr val="C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id="650" name="Google Shape;650;p77"/>
          <p:cNvPicPr preferRelativeResize="0"/>
          <p:nvPr/>
        </p:nvPicPr>
        <p:blipFill>
          <a:blip r:embed="rId3">
            <a:alphaModFix/>
          </a:blip>
          <a:stretch>
            <a:fillRect/>
          </a:stretch>
        </p:blipFill>
        <p:spPr>
          <a:xfrm>
            <a:off x="2914125" y="786450"/>
            <a:ext cx="8684724" cy="4608000"/>
          </a:xfrm>
          <a:prstGeom prst="rect">
            <a:avLst/>
          </a:prstGeom>
          <a:noFill/>
          <a:ln>
            <a:noFill/>
          </a:ln>
        </p:spPr>
      </p:pic>
      <p:sp>
        <p:nvSpPr>
          <p:cNvPr id="651" name="Google Shape;651;p77"/>
          <p:cNvSpPr txBox="1"/>
          <p:nvPr>
            <p:ph type="title"/>
          </p:nvPr>
        </p:nvSpPr>
        <p:spPr>
          <a:xfrm>
            <a:off x="238150" y="989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lang="en-US" sz="2230" u="sng">
                <a:solidFill>
                  <a:schemeClr val="hlink"/>
                </a:solidFill>
                <a:hlinkClick r:id="rId4"/>
              </a:rPr>
              <a:t>https://oklahoma.gov/content/dam/ok/en/covid19/documents/weekly-epi-report/2021.10.13%20Weekly%20Epi%20Report.pdf</a:t>
            </a:r>
            <a:r>
              <a:rPr lang="en-US" sz="2230"/>
              <a:t> (Page 9)</a:t>
            </a:r>
            <a:endParaRPr sz="2230"/>
          </a:p>
        </p:txBody>
      </p:sp>
      <p:pic>
        <p:nvPicPr>
          <p:cNvPr id="652" name="Google Shape;652;p77"/>
          <p:cNvPicPr preferRelativeResize="0"/>
          <p:nvPr/>
        </p:nvPicPr>
        <p:blipFill>
          <a:blip r:embed="rId5">
            <a:alphaModFix/>
          </a:blip>
          <a:stretch>
            <a:fillRect/>
          </a:stretch>
        </p:blipFill>
        <p:spPr>
          <a:xfrm>
            <a:off x="3320446" y="4675421"/>
            <a:ext cx="7632799" cy="2093850"/>
          </a:xfrm>
          <a:prstGeom prst="rect">
            <a:avLst/>
          </a:prstGeom>
          <a:noFill/>
          <a:ln>
            <a:noFill/>
          </a:ln>
        </p:spPr>
      </p:pic>
      <p:sp>
        <p:nvSpPr>
          <p:cNvPr id="653" name="Google Shape;653;p77"/>
          <p:cNvSpPr txBox="1"/>
          <p:nvPr/>
        </p:nvSpPr>
        <p:spPr>
          <a:xfrm>
            <a:off x="238150" y="4829775"/>
            <a:ext cx="2470500" cy="193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solidFill>
                  <a:schemeClr val="dk1"/>
                </a:solidFill>
              </a:rPr>
              <a:t>What is the new process of identifying </a:t>
            </a:r>
            <a:r>
              <a:rPr lang="en-US" sz="1900">
                <a:solidFill>
                  <a:schemeClr val="dk1"/>
                </a:solidFill>
              </a:rPr>
              <a:t>breakthrough</a:t>
            </a:r>
            <a:r>
              <a:rPr lang="en-US" sz="1900">
                <a:solidFill>
                  <a:schemeClr val="dk1"/>
                </a:solidFill>
              </a:rPr>
              <a:t> infections and reinfections going to be?</a:t>
            </a:r>
            <a:endParaRPr sz="1900">
              <a:solidFill>
                <a:schemeClr val="dk1"/>
              </a:solidFill>
            </a:endParaRPr>
          </a:p>
        </p:txBody>
      </p:sp>
      <p:sp>
        <p:nvSpPr>
          <p:cNvPr id="654" name="Google Shape;654;p77"/>
          <p:cNvSpPr/>
          <p:nvPr/>
        </p:nvSpPr>
        <p:spPr>
          <a:xfrm>
            <a:off x="2484600" y="5742475"/>
            <a:ext cx="1521300" cy="304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77"/>
          <p:cNvSpPr txBox="1"/>
          <p:nvPr/>
        </p:nvSpPr>
        <p:spPr>
          <a:xfrm>
            <a:off x="4918500" y="5805850"/>
            <a:ext cx="443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From October 19, 2021 Report - Missing Table.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78"/>
          <p:cNvSpPr txBox="1"/>
          <p:nvPr/>
        </p:nvSpPr>
        <p:spPr>
          <a:xfrm>
            <a:off x="9684875" y="1850775"/>
            <a:ext cx="21171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rPr>
              <a:t>Why is the Oklahoma data so much different than this national study of 20 million 65+ </a:t>
            </a:r>
            <a:r>
              <a:rPr lang="en-US" sz="1800">
                <a:solidFill>
                  <a:schemeClr val="dk1"/>
                </a:solidFill>
              </a:rPr>
              <a:t>year</a:t>
            </a:r>
            <a:r>
              <a:rPr lang="en-US" sz="1800">
                <a:solidFill>
                  <a:schemeClr val="dk1"/>
                </a:solidFill>
              </a:rPr>
              <a:t> old Medicare recipients hospitalized FOR Covid-19?</a:t>
            </a:r>
            <a:endParaRPr sz="1800">
              <a:solidFill>
                <a:schemeClr val="dk1"/>
              </a:solidFill>
            </a:endParaRPr>
          </a:p>
        </p:txBody>
      </p:sp>
      <p:pic>
        <p:nvPicPr>
          <p:cNvPr id="662" name="Google Shape;662;p78"/>
          <p:cNvPicPr preferRelativeResize="0"/>
          <p:nvPr/>
        </p:nvPicPr>
        <p:blipFill rotWithShape="1">
          <a:blip r:embed="rId3">
            <a:alphaModFix/>
          </a:blip>
          <a:srcRect b="8450" l="0" r="0" t="0"/>
          <a:stretch/>
        </p:blipFill>
        <p:spPr>
          <a:xfrm>
            <a:off x="302375" y="533400"/>
            <a:ext cx="9296400" cy="530202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79"/>
          <p:cNvSpPr txBox="1"/>
          <p:nvPr>
            <p:ph type="title"/>
          </p:nvPr>
        </p:nvSpPr>
        <p:spPr>
          <a:xfrm>
            <a:off x="-190875" y="255050"/>
            <a:ext cx="3599400" cy="763500"/>
          </a:xfrm>
          <a:prstGeom prst="rect">
            <a:avLst/>
          </a:prstGeom>
        </p:spPr>
        <p:txBody>
          <a:bodyPr anchorCtr="0" anchor="t" bIns="121900" lIns="121900" spcFirstLastPara="1" rIns="121900" wrap="square" tIns="121900">
            <a:normAutofit fontScale="90000"/>
          </a:bodyPr>
          <a:lstStyle/>
          <a:p>
            <a:pPr indent="-440055" lvl="0" marL="457200" rtl="0" algn="ctr">
              <a:spcBef>
                <a:spcPts val="0"/>
              </a:spcBef>
              <a:spcAft>
                <a:spcPts val="0"/>
              </a:spcAft>
              <a:buSzPct val="100000"/>
              <a:buChar char="●"/>
            </a:pPr>
            <a:r>
              <a:rPr lang="en-US"/>
              <a:t> All hospital admissions are PCR tested for Covid-19</a:t>
            </a:r>
            <a:endParaRPr/>
          </a:p>
          <a:p>
            <a:pPr indent="-440055" lvl="0" marL="457200" rtl="0" algn="ctr">
              <a:spcBef>
                <a:spcPts val="0"/>
              </a:spcBef>
              <a:spcAft>
                <a:spcPts val="0"/>
              </a:spcAft>
              <a:buSzPct val="100000"/>
              <a:buChar char="●"/>
            </a:pPr>
            <a:r>
              <a:rPr lang="en-US"/>
              <a:t>What is the # of people admitted FOR severe Covid cases? (e.g., O2 levels below 94%)</a:t>
            </a:r>
            <a:endParaRPr/>
          </a:p>
        </p:txBody>
      </p:sp>
      <p:pic>
        <p:nvPicPr>
          <p:cNvPr id="669" name="Google Shape;669;p79"/>
          <p:cNvPicPr preferRelativeResize="0"/>
          <p:nvPr/>
        </p:nvPicPr>
        <p:blipFill>
          <a:blip r:embed="rId3">
            <a:alphaModFix/>
          </a:blip>
          <a:stretch>
            <a:fillRect/>
          </a:stretch>
        </p:blipFill>
        <p:spPr>
          <a:xfrm>
            <a:off x="3345600" y="312450"/>
            <a:ext cx="8778724" cy="5764851"/>
          </a:xfrm>
          <a:prstGeom prst="rect">
            <a:avLst/>
          </a:prstGeom>
          <a:noFill/>
          <a:ln>
            <a:noFill/>
          </a:ln>
        </p:spPr>
      </p:pic>
      <p:sp>
        <p:nvSpPr>
          <p:cNvPr id="670" name="Google Shape;670;p79"/>
          <p:cNvSpPr txBox="1"/>
          <p:nvPr/>
        </p:nvSpPr>
        <p:spPr>
          <a:xfrm>
            <a:off x="3408525" y="6258100"/>
            <a:ext cx="785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rPr>
              <a:t>https://oklahoma.gov/covid19/newsroom/weekly-epidemiology-and-surveillance-report.html</a:t>
            </a:r>
            <a:endParaRPr>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80"/>
          <p:cNvPicPr preferRelativeResize="0"/>
          <p:nvPr/>
        </p:nvPicPr>
        <p:blipFill rotWithShape="1">
          <a:blip r:embed="rId3">
            <a:alphaModFix/>
          </a:blip>
          <a:srcRect b="0" l="0" r="5526" t="0"/>
          <a:stretch/>
        </p:blipFill>
        <p:spPr>
          <a:xfrm>
            <a:off x="578075" y="195638"/>
            <a:ext cx="4750325" cy="6466725"/>
          </a:xfrm>
          <a:prstGeom prst="rect">
            <a:avLst/>
          </a:prstGeom>
          <a:noFill/>
          <a:ln>
            <a:noFill/>
          </a:ln>
        </p:spPr>
      </p:pic>
      <p:sp>
        <p:nvSpPr>
          <p:cNvPr id="677" name="Google Shape;677;p80"/>
          <p:cNvSpPr txBox="1"/>
          <p:nvPr/>
        </p:nvSpPr>
        <p:spPr>
          <a:xfrm>
            <a:off x="8040500" y="4131175"/>
            <a:ext cx="105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DEATHS</a:t>
            </a:r>
            <a:endParaRPr b="1"/>
          </a:p>
        </p:txBody>
      </p:sp>
      <p:pic>
        <p:nvPicPr>
          <p:cNvPr id="678" name="Google Shape;678;p80">
            <a:hlinkClick r:id="rId4"/>
          </p:cNvPr>
          <p:cNvPicPr preferRelativeResize="0"/>
          <p:nvPr/>
        </p:nvPicPr>
        <p:blipFill rotWithShape="1">
          <a:blip r:embed="rId5">
            <a:alphaModFix/>
          </a:blip>
          <a:srcRect b="0" l="11933" r="0" t="21580"/>
          <a:stretch/>
        </p:blipFill>
        <p:spPr>
          <a:xfrm>
            <a:off x="6013950" y="195650"/>
            <a:ext cx="5743026" cy="63852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id="684" name="Google Shape;684;p81"/>
          <p:cNvPicPr preferRelativeResize="0"/>
          <p:nvPr/>
        </p:nvPicPr>
        <p:blipFill>
          <a:blip r:embed="rId3">
            <a:alphaModFix/>
          </a:blip>
          <a:stretch>
            <a:fillRect/>
          </a:stretch>
        </p:blipFill>
        <p:spPr>
          <a:xfrm>
            <a:off x="1706700" y="1190103"/>
            <a:ext cx="9146125" cy="5512900"/>
          </a:xfrm>
          <a:prstGeom prst="rect">
            <a:avLst/>
          </a:prstGeom>
          <a:noFill/>
          <a:ln>
            <a:noFill/>
          </a:ln>
        </p:spPr>
      </p:pic>
      <p:sp>
        <p:nvSpPr>
          <p:cNvPr id="685" name="Google Shape;685;p81"/>
          <p:cNvSpPr txBox="1"/>
          <p:nvPr>
            <p:ph type="title"/>
          </p:nvPr>
        </p:nvSpPr>
        <p:spPr>
          <a:xfrm>
            <a:off x="1" y="-147601"/>
            <a:ext cx="11899556" cy="15961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SCOTLAND: MEASURING EXCESS DEATHS (VAX RATE = 84.6% OVER 16 Y.O. AND 66% OVERALL) </a:t>
            </a:r>
            <a:endParaRPr/>
          </a:p>
        </p:txBody>
      </p:sp>
      <p:sp>
        <p:nvSpPr>
          <p:cNvPr id="686" name="Google Shape;686;p81">
            <a:hlinkClick r:id="rId4"/>
          </p:cNvPr>
          <p:cNvSpPr txBox="1"/>
          <p:nvPr/>
        </p:nvSpPr>
        <p:spPr>
          <a:xfrm>
            <a:off x="4975250" y="1273025"/>
            <a:ext cx="5509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sng" cap="none" strike="noStrike">
                <a:solidFill>
                  <a:schemeClr val="hlink"/>
                </a:solidFill>
                <a:latin typeface="Twentieth Century"/>
                <a:ea typeface="Twentieth Century"/>
                <a:cs typeface="Twentieth Century"/>
                <a:sym typeface="Twentieth Century"/>
                <a:hlinkClick r:id="rId5"/>
              </a:rPr>
              <a:t>https://data.gov.scot/coronavirus-covid-19/detail.html#deaths</a:t>
            </a:r>
            <a:endParaRPr b="0" i="0" sz="1600" u="none" cap="none" strike="noStrike">
              <a:solidFill>
                <a:srgbClr val="000000"/>
              </a:solidFill>
              <a:latin typeface="Twentieth Century"/>
              <a:ea typeface="Twentieth Century"/>
              <a:cs typeface="Twentieth Century"/>
              <a:sym typeface="Twentieth Century"/>
            </a:endParaRPr>
          </a:p>
        </p:txBody>
      </p:sp>
      <p:sp>
        <p:nvSpPr>
          <p:cNvPr id="687" name="Google Shape;687;p81"/>
          <p:cNvSpPr txBox="1"/>
          <p:nvPr/>
        </p:nvSpPr>
        <p:spPr>
          <a:xfrm>
            <a:off x="7089150" y="2218700"/>
            <a:ext cx="31641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0" i="0" lang="en-US" sz="1900" u="none" cap="none" strike="noStrike">
                <a:solidFill>
                  <a:srgbClr val="000000"/>
                </a:solidFill>
                <a:latin typeface="Twentieth Century"/>
                <a:ea typeface="Twentieth Century"/>
                <a:cs typeface="Twentieth Century"/>
                <a:sym typeface="Twentieth Century"/>
              </a:rPr>
              <a:t>**July-September 2021, 87% of Scotland’s Covid Deaths</a:t>
            </a:r>
            <a:endParaRPr b="0" i="0" sz="1900" u="none" cap="none" strike="noStrike">
              <a:solidFill>
                <a:srgbClr val="000000"/>
              </a:solidFill>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rgbClr val="000000"/>
              </a:buClr>
              <a:buSzPts val="1700"/>
              <a:buFont typeface="Arial"/>
              <a:buNone/>
            </a:pPr>
            <a:r>
              <a:rPr b="0" i="0" lang="en-US" sz="1900" u="none" cap="none" strike="noStrike">
                <a:solidFill>
                  <a:srgbClr val="000000"/>
                </a:solidFill>
                <a:latin typeface="Twentieth Century"/>
                <a:ea typeface="Twentieth Century"/>
                <a:cs typeface="Twentieth Century"/>
                <a:sym typeface="Twentieth Century"/>
              </a:rPr>
              <a:t>were vaccinated.</a:t>
            </a:r>
            <a:endParaRPr b="0" i="0" sz="1900" u="none" cap="none" strike="noStrike">
              <a:solidFill>
                <a:srgbClr val="000000"/>
              </a:solidFill>
              <a:latin typeface="Twentieth Century"/>
              <a:ea typeface="Twentieth Century"/>
              <a:cs typeface="Twentieth Century"/>
              <a:sym typeface="Twentieth Century"/>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82"/>
          <p:cNvSpPr txBox="1"/>
          <p:nvPr>
            <p:ph type="title"/>
          </p:nvPr>
        </p:nvSpPr>
        <p:spPr>
          <a:xfrm>
            <a:off x="544950" y="0"/>
            <a:ext cx="11102100" cy="86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2000"/>
              <a:buNone/>
            </a:pPr>
            <a:r>
              <a:rPr lang="en-US"/>
              <a:t>Measuring Excess Deaths - US vs. OK</a:t>
            </a:r>
            <a:endParaRPr/>
          </a:p>
        </p:txBody>
      </p:sp>
      <p:pic>
        <p:nvPicPr>
          <p:cNvPr id="694" name="Google Shape;694;p82">
            <a:hlinkClick r:id="rId3"/>
          </p:cNvPr>
          <p:cNvPicPr preferRelativeResize="0"/>
          <p:nvPr/>
        </p:nvPicPr>
        <p:blipFill>
          <a:blip r:embed="rId4">
            <a:alphaModFix/>
          </a:blip>
          <a:stretch>
            <a:fillRect/>
          </a:stretch>
        </p:blipFill>
        <p:spPr>
          <a:xfrm>
            <a:off x="84225" y="3945725"/>
            <a:ext cx="11887199" cy="2720007"/>
          </a:xfrm>
          <a:prstGeom prst="rect">
            <a:avLst/>
          </a:prstGeom>
          <a:noFill/>
          <a:ln>
            <a:noFill/>
          </a:ln>
        </p:spPr>
      </p:pic>
      <p:pic>
        <p:nvPicPr>
          <p:cNvPr id="695" name="Google Shape;695;p82"/>
          <p:cNvPicPr preferRelativeResize="0"/>
          <p:nvPr/>
        </p:nvPicPr>
        <p:blipFill>
          <a:blip r:embed="rId5">
            <a:alphaModFix/>
          </a:blip>
          <a:stretch>
            <a:fillRect/>
          </a:stretch>
        </p:blipFill>
        <p:spPr>
          <a:xfrm>
            <a:off x="0" y="934600"/>
            <a:ext cx="11887201" cy="2603924"/>
          </a:xfrm>
          <a:prstGeom prst="rect">
            <a:avLst/>
          </a:prstGeom>
          <a:noFill/>
          <a:ln>
            <a:noFill/>
          </a:ln>
        </p:spPr>
      </p:pic>
      <p:sp>
        <p:nvSpPr>
          <p:cNvPr id="696" name="Google Shape;696;p82"/>
          <p:cNvSpPr txBox="1"/>
          <p:nvPr/>
        </p:nvSpPr>
        <p:spPr>
          <a:xfrm>
            <a:off x="11125500" y="1445200"/>
            <a:ext cx="61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24%</a:t>
            </a:r>
            <a:endParaRPr/>
          </a:p>
        </p:txBody>
      </p:sp>
      <p:cxnSp>
        <p:nvCxnSpPr>
          <p:cNvPr id="697" name="Google Shape;697;p82"/>
          <p:cNvCxnSpPr>
            <a:stCxn id="696" idx="2"/>
          </p:cNvCxnSpPr>
          <p:nvPr/>
        </p:nvCxnSpPr>
        <p:spPr>
          <a:xfrm>
            <a:off x="11432250" y="1845400"/>
            <a:ext cx="143100" cy="417900"/>
          </a:xfrm>
          <a:prstGeom prst="straightConnector1">
            <a:avLst/>
          </a:prstGeom>
          <a:noFill/>
          <a:ln cap="flat" cmpd="sng" w="9525">
            <a:solidFill>
              <a:schemeClr val="dk2"/>
            </a:solidFill>
            <a:prstDash val="solid"/>
            <a:round/>
            <a:headEnd len="med" w="med" type="none"/>
            <a:tailEnd len="med" w="med" type="triangle"/>
          </a:ln>
        </p:spPr>
      </p:cxnSp>
      <p:cxnSp>
        <p:nvCxnSpPr>
          <p:cNvPr id="698" name="Google Shape;698;p82"/>
          <p:cNvCxnSpPr/>
          <p:nvPr/>
        </p:nvCxnSpPr>
        <p:spPr>
          <a:xfrm>
            <a:off x="11480000" y="4908300"/>
            <a:ext cx="340800" cy="627300"/>
          </a:xfrm>
          <a:prstGeom prst="straightConnector1">
            <a:avLst/>
          </a:prstGeom>
          <a:noFill/>
          <a:ln cap="flat" cmpd="sng" w="9525">
            <a:solidFill>
              <a:schemeClr val="dk2"/>
            </a:solidFill>
            <a:prstDash val="solid"/>
            <a:round/>
            <a:headEnd len="med" w="med" type="none"/>
            <a:tailEnd len="med" w="med" type="triangle"/>
          </a:ln>
        </p:spPr>
      </p:cxnSp>
      <p:sp>
        <p:nvSpPr>
          <p:cNvPr id="699" name="Google Shape;699;p82"/>
          <p:cNvSpPr txBox="1"/>
          <p:nvPr/>
        </p:nvSpPr>
        <p:spPr>
          <a:xfrm>
            <a:off x="11125500" y="4581100"/>
            <a:ext cx="61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15%</a:t>
            </a:r>
            <a:endParaRPr/>
          </a:p>
        </p:txBody>
      </p:sp>
      <p:sp>
        <p:nvSpPr>
          <p:cNvPr id="700" name="Google Shape;700;p82"/>
          <p:cNvSpPr txBox="1"/>
          <p:nvPr/>
        </p:nvSpPr>
        <p:spPr>
          <a:xfrm>
            <a:off x="9584850" y="4581100"/>
            <a:ext cx="61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50%</a:t>
            </a:r>
            <a:endParaRPr/>
          </a:p>
        </p:txBody>
      </p:sp>
      <p:cxnSp>
        <p:nvCxnSpPr>
          <p:cNvPr id="701" name="Google Shape;701;p82"/>
          <p:cNvCxnSpPr>
            <a:stCxn id="700" idx="3"/>
          </p:cNvCxnSpPr>
          <p:nvPr/>
        </p:nvCxnSpPr>
        <p:spPr>
          <a:xfrm>
            <a:off x="10198350" y="4781200"/>
            <a:ext cx="340800" cy="2499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idx="1" type="body"/>
          </p:nvPr>
        </p:nvSpPr>
        <p:spPr>
          <a:xfrm>
            <a:off x="762575" y="1533825"/>
            <a:ext cx="6768300" cy="4312800"/>
          </a:xfrm>
          <a:prstGeom prst="rect">
            <a:avLst/>
          </a:prstGeom>
        </p:spPr>
        <p:txBody>
          <a:bodyPr anchorCtr="0" anchor="t" bIns="45700" lIns="91425" spcFirstLastPara="1" rIns="91425" wrap="square" tIns="45700">
            <a:noAutofit/>
          </a:bodyPr>
          <a:lstStyle/>
          <a:p>
            <a:pPr indent="-233606" lvl="0" marL="228600" rtl="0" algn="l">
              <a:lnSpc>
                <a:spcPct val="90000"/>
              </a:lnSpc>
              <a:spcBef>
                <a:spcPts val="0"/>
              </a:spcBef>
              <a:spcAft>
                <a:spcPts val="0"/>
              </a:spcAft>
              <a:buSzPts val="1479"/>
              <a:buFont typeface="Garamond"/>
              <a:buChar char="•"/>
            </a:pPr>
            <a:r>
              <a:rPr lang="en-US" sz="1478">
                <a:latin typeface="Garamond"/>
                <a:ea typeface="Garamond"/>
                <a:cs typeface="Garamond"/>
                <a:sym typeface="Garamond"/>
              </a:rPr>
              <a:t>According to the </a:t>
            </a:r>
            <a:r>
              <a:rPr lang="en-US" sz="1478" u="sng">
                <a:solidFill>
                  <a:schemeClr val="accent5"/>
                </a:solidFill>
                <a:latin typeface="Garamond"/>
                <a:ea typeface="Garamond"/>
                <a:cs typeface="Garamond"/>
                <a:sym typeface="Garamond"/>
                <a:hlinkClick r:id="rId3">
                  <a:extLst>
                    <a:ext uri="{A12FA001-AC4F-418D-AE19-62706E023703}">
                      <ahyp:hlinkClr val="tx"/>
                    </a:ext>
                  </a:extLst>
                </a:hlinkClick>
              </a:rPr>
              <a:t>CDC Published </a:t>
            </a:r>
            <a:r>
              <a:rPr lang="en-US" sz="1478">
                <a:latin typeface="Garamond"/>
                <a:ea typeface="Garamond"/>
                <a:cs typeface="Garamond"/>
                <a:sym typeface="Garamond"/>
              </a:rPr>
              <a:t>planning scenarios, the best estimated number of deaths (fatality infection rate) for children (Ages 0-17) would be 20 out of 1,000,000.  This would calculate to a 99.9998% Infection Survivability Rate.  </a:t>
            </a:r>
            <a:endParaRPr sz="1478">
              <a:latin typeface="Garamond"/>
              <a:ea typeface="Garamond"/>
              <a:cs typeface="Garamond"/>
              <a:sym typeface="Garamond"/>
            </a:endParaRPr>
          </a:p>
          <a:p>
            <a:pPr indent="0" lvl="0" marL="457200" rtl="0" algn="l">
              <a:lnSpc>
                <a:spcPct val="90000"/>
              </a:lnSpc>
              <a:spcBef>
                <a:spcPts val="0"/>
              </a:spcBef>
              <a:spcAft>
                <a:spcPts val="0"/>
              </a:spcAft>
              <a:buNone/>
            </a:pPr>
            <a:r>
              <a:t/>
            </a:r>
            <a:endParaRPr sz="1478">
              <a:latin typeface="Garamond"/>
              <a:ea typeface="Garamond"/>
              <a:cs typeface="Garamond"/>
              <a:sym typeface="Garamond"/>
            </a:endParaRPr>
          </a:p>
          <a:p>
            <a:pPr indent="-208206" lvl="0" marL="228600" rtl="0" algn="l">
              <a:lnSpc>
                <a:spcPct val="90000"/>
              </a:lnSpc>
              <a:spcBef>
                <a:spcPts val="0"/>
              </a:spcBef>
              <a:spcAft>
                <a:spcPts val="0"/>
              </a:spcAft>
              <a:buSzPts val="1479"/>
              <a:buFont typeface="Garamond"/>
              <a:buChar char="•"/>
            </a:pPr>
            <a:r>
              <a:rPr lang="en-US" sz="1478" u="sng">
                <a:solidFill>
                  <a:schemeClr val="accent5"/>
                </a:solidFill>
                <a:latin typeface="Garamond"/>
                <a:ea typeface="Garamond"/>
                <a:cs typeface="Garamond"/>
                <a:sym typeface="Garamond"/>
                <a:hlinkClick r:id="rId4">
                  <a:extLst>
                    <a:ext uri="{A12FA001-AC4F-418D-AE19-62706E023703}">
                      <ahyp:hlinkClr val="tx"/>
                    </a:ext>
                  </a:extLst>
                </a:hlinkClick>
              </a:rPr>
              <a:t>Physicians with Informed Consent </a:t>
            </a:r>
            <a:r>
              <a:rPr lang="en-US" sz="1478">
                <a:latin typeface="Garamond"/>
                <a:ea typeface="Garamond"/>
                <a:cs typeface="Garamond"/>
                <a:sym typeface="Garamond"/>
              </a:rPr>
              <a:t>ran IFR (1918 Flu vs Covid-19).</a:t>
            </a:r>
            <a:endParaRPr sz="1478">
              <a:latin typeface="Garamond"/>
              <a:ea typeface="Garamond"/>
              <a:cs typeface="Garamond"/>
              <a:sym typeface="Garamond"/>
            </a:endParaRPr>
          </a:p>
          <a:p>
            <a:pPr indent="0" lvl="0" marL="0" rtl="0" algn="l">
              <a:lnSpc>
                <a:spcPct val="90000"/>
              </a:lnSpc>
              <a:spcBef>
                <a:spcPts val="0"/>
              </a:spcBef>
              <a:spcAft>
                <a:spcPts val="0"/>
              </a:spcAft>
              <a:buNone/>
            </a:pPr>
            <a:r>
              <a:t/>
            </a:r>
            <a:endParaRPr sz="1478">
              <a:latin typeface="Garamond"/>
              <a:ea typeface="Garamond"/>
              <a:cs typeface="Garamond"/>
              <a:sym typeface="Garamond"/>
            </a:endParaRPr>
          </a:p>
          <a:p>
            <a:pPr indent="-208206" lvl="0" marL="228600" rtl="0" algn="l">
              <a:lnSpc>
                <a:spcPct val="90000"/>
              </a:lnSpc>
              <a:spcBef>
                <a:spcPts val="0"/>
              </a:spcBef>
              <a:spcAft>
                <a:spcPts val="0"/>
              </a:spcAft>
              <a:buSzPts val="1479"/>
              <a:buFont typeface="Garamond"/>
              <a:buChar char="•"/>
            </a:pPr>
            <a:r>
              <a:rPr lang="en-US" sz="1478">
                <a:latin typeface="Garamond"/>
                <a:ea typeface="Garamond"/>
                <a:cs typeface="Garamond"/>
                <a:sym typeface="Garamond"/>
              </a:rPr>
              <a:t>In total 587 children were listed in</a:t>
            </a:r>
            <a:r>
              <a:rPr lang="en-US" sz="1478" u="sng">
                <a:solidFill>
                  <a:schemeClr val="accent5"/>
                </a:solidFill>
                <a:latin typeface="Garamond"/>
                <a:ea typeface="Garamond"/>
                <a:cs typeface="Garamond"/>
                <a:sym typeface="Garamond"/>
                <a:hlinkClick r:id="rId5">
                  <a:extLst>
                    <a:ext uri="{A12FA001-AC4F-418D-AE19-62706E023703}">
                      <ahyp:hlinkClr val="tx"/>
                    </a:ext>
                  </a:extLst>
                </a:hlinkClick>
              </a:rPr>
              <a:t> the database </a:t>
            </a:r>
            <a:r>
              <a:rPr lang="en-US" sz="1478">
                <a:latin typeface="Garamond"/>
                <a:ea typeface="Garamond"/>
                <a:cs typeface="Garamond"/>
                <a:sym typeface="Garamond"/>
              </a:rPr>
              <a:t>between the ages of 0-18 (January 4th, 2020 through October 8th, 2021) as dying “with” C19. Of the 587 listed deaths between ages 0-18, roughly 95% (557 Children) had</a:t>
            </a:r>
            <a:r>
              <a:rPr lang="en-US" sz="1478" u="sng">
                <a:solidFill>
                  <a:schemeClr val="accent5"/>
                </a:solidFill>
                <a:latin typeface="Garamond"/>
                <a:ea typeface="Garamond"/>
                <a:cs typeface="Garamond"/>
                <a:sym typeface="Garamond"/>
                <a:hlinkClick r:id="rId6">
                  <a:extLst>
                    <a:ext uri="{A12FA001-AC4F-418D-AE19-62706E023703}">
                      <ahyp:hlinkClr val="tx"/>
                    </a:ext>
                  </a:extLst>
                </a:hlinkClick>
              </a:rPr>
              <a:t> other comorbidities listed</a:t>
            </a:r>
            <a:r>
              <a:rPr lang="en-US" sz="1478">
                <a:latin typeface="Garamond"/>
                <a:ea typeface="Garamond"/>
                <a:cs typeface="Garamond"/>
                <a:sym typeface="Garamond"/>
              </a:rPr>
              <a:t> on their death certificates. In other words, we cannot assume that Covid-19 was the "cause" of death more so than any of the other comorbidities. </a:t>
            </a:r>
            <a:endParaRPr sz="1478">
              <a:latin typeface="Garamond"/>
              <a:ea typeface="Garamond"/>
              <a:cs typeface="Garamond"/>
              <a:sym typeface="Garamond"/>
            </a:endParaRPr>
          </a:p>
          <a:p>
            <a:pPr indent="-233606" lvl="0" marL="228600" rtl="0" algn="l">
              <a:lnSpc>
                <a:spcPct val="90000"/>
              </a:lnSpc>
              <a:spcBef>
                <a:spcPts val="1000"/>
              </a:spcBef>
              <a:spcAft>
                <a:spcPts val="0"/>
              </a:spcAft>
              <a:buSzPts val="1479"/>
              <a:buFont typeface="Garamond"/>
              <a:buChar char="•"/>
            </a:pPr>
            <a:r>
              <a:rPr lang="en-US" sz="1478">
                <a:latin typeface="Garamond"/>
                <a:ea typeface="Garamond"/>
                <a:cs typeface="Garamond"/>
                <a:sym typeface="Garamond"/>
              </a:rPr>
              <a:t>If we take 5% of the 587- the result is 29 children dying “of” Covid-19. This is tragic, It is however important to provide perspective on what everyday living is really like as we interact with each other. </a:t>
            </a:r>
            <a:endParaRPr sz="1478">
              <a:latin typeface="Garamond"/>
              <a:ea typeface="Garamond"/>
              <a:cs typeface="Garamond"/>
              <a:sym typeface="Garamond"/>
            </a:endParaRPr>
          </a:p>
          <a:p>
            <a:pPr indent="-259006" lvl="1" marL="685800" rtl="0" algn="l">
              <a:lnSpc>
                <a:spcPct val="90000"/>
              </a:lnSpc>
              <a:spcBef>
                <a:spcPts val="500"/>
              </a:spcBef>
              <a:spcAft>
                <a:spcPts val="0"/>
              </a:spcAft>
              <a:buSzPts val="1479"/>
              <a:buFont typeface="Garamond"/>
              <a:buChar char="•"/>
            </a:pPr>
            <a:r>
              <a:rPr lang="en-US" sz="1478">
                <a:latin typeface="Garamond"/>
                <a:ea typeface="Garamond"/>
                <a:cs typeface="Garamond"/>
                <a:sym typeface="Garamond"/>
              </a:rPr>
              <a:t>According to NEJM </a:t>
            </a:r>
            <a:r>
              <a:rPr lang="en-US" sz="1478" u="sng">
                <a:solidFill>
                  <a:schemeClr val="accent5"/>
                </a:solidFill>
                <a:latin typeface="Garamond"/>
                <a:ea typeface="Garamond"/>
                <a:cs typeface="Garamond"/>
                <a:sym typeface="Garamond"/>
                <a:hlinkClick r:id="rId7">
                  <a:extLst>
                    <a:ext uri="{A12FA001-AC4F-418D-AE19-62706E023703}">
                      <ahyp:hlinkClr val="tx"/>
                    </a:ext>
                  </a:extLst>
                </a:hlinkClick>
              </a:rPr>
              <a:t>2018 data </a:t>
            </a:r>
            <a:r>
              <a:rPr lang="en-US" sz="1478">
                <a:latin typeface="Garamond"/>
                <a:ea typeface="Garamond"/>
                <a:cs typeface="Garamond"/>
                <a:sym typeface="Garamond"/>
              </a:rPr>
              <a:t>on child Deaths, 4074 died in motor vehicle accidents, 3143 fire-arms related (e.g., suicide), 1,853 cancer, 1430 suffocation, 995 drowning, 982 drug overdose and poisoning, </a:t>
            </a:r>
            <a:endParaRPr sz="1478" u="sng">
              <a:solidFill>
                <a:schemeClr val="accent1"/>
              </a:solidFill>
              <a:latin typeface="Garamond"/>
              <a:ea typeface="Garamond"/>
              <a:cs typeface="Garamond"/>
              <a:sym typeface="Garamond"/>
            </a:endParaRPr>
          </a:p>
          <a:p>
            <a:pPr indent="-259006" lvl="1" marL="685800" rtl="0" algn="l">
              <a:lnSpc>
                <a:spcPct val="90000"/>
              </a:lnSpc>
              <a:spcBef>
                <a:spcPts val="500"/>
              </a:spcBef>
              <a:spcAft>
                <a:spcPts val="0"/>
              </a:spcAft>
              <a:buSzPts val="1479"/>
              <a:buFont typeface="Garamond"/>
              <a:buChar char="•"/>
            </a:pPr>
            <a:r>
              <a:rPr lang="en-US" sz="1478">
                <a:latin typeface="Garamond"/>
                <a:ea typeface="Garamond"/>
                <a:cs typeface="Garamond"/>
                <a:sym typeface="Garamond"/>
              </a:rPr>
              <a:t>In </a:t>
            </a:r>
            <a:r>
              <a:rPr lang="en-US" sz="1478" u="sng">
                <a:solidFill>
                  <a:schemeClr val="accent5"/>
                </a:solidFill>
                <a:latin typeface="Garamond"/>
                <a:ea typeface="Garamond"/>
                <a:cs typeface="Garamond"/>
                <a:sym typeface="Garamond"/>
                <a:hlinkClick r:id="rId8">
                  <a:extLst>
                    <a:ext uri="{A12FA001-AC4F-418D-AE19-62706E023703}">
                      <ahyp:hlinkClr val="tx"/>
                    </a:ext>
                  </a:extLst>
                </a:hlinkClick>
              </a:rPr>
              <a:t>2019 government data</a:t>
            </a:r>
            <a:r>
              <a:rPr lang="en-US" sz="1478">
                <a:latin typeface="Garamond"/>
                <a:ea typeface="Garamond"/>
                <a:cs typeface="Garamond"/>
                <a:sym typeface="Garamond"/>
              </a:rPr>
              <a:t> 1840 children died from abuse/neglect.</a:t>
            </a:r>
            <a:endParaRPr sz="1478">
              <a:latin typeface="Garamond"/>
              <a:ea typeface="Garamond"/>
              <a:cs typeface="Garamond"/>
              <a:sym typeface="Garamond"/>
            </a:endParaRPr>
          </a:p>
          <a:p>
            <a:pPr indent="0" lvl="0" marL="0" rtl="0" algn="l">
              <a:lnSpc>
                <a:spcPct val="90000"/>
              </a:lnSpc>
              <a:spcBef>
                <a:spcPts val="500"/>
              </a:spcBef>
              <a:spcAft>
                <a:spcPts val="0"/>
              </a:spcAft>
              <a:buClr>
                <a:srgbClr val="000000"/>
              </a:buClr>
              <a:buSzPts val="450"/>
              <a:buFont typeface="Arial"/>
              <a:buNone/>
            </a:pPr>
            <a:r>
              <a:t/>
            </a:r>
            <a:endParaRPr sz="550" u="sng">
              <a:solidFill>
                <a:srgbClr val="0000FF"/>
              </a:solidFill>
            </a:endParaRPr>
          </a:p>
          <a:p>
            <a:pPr indent="-184150" lvl="0" marL="228600" rtl="0" algn="l">
              <a:lnSpc>
                <a:spcPct val="90000"/>
              </a:lnSpc>
              <a:spcBef>
                <a:spcPts val="1000"/>
              </a:spcBef>
              <a:spcAft>
                <a:spcPts val="0"/>
              </a:spcAft>
              <a:buClr>
                <a:srgbClr val="000000"/>
              </a:buClr>
              <a:buSzPts val="175"/>
              <a:buFont typeface="Arial"/>
              <a:buNone/>
            </a:pPr>
            <a:r>
              <a:t/>
            </a:r>
            <a:endParaRPr sz="475" u="sng">
              <a:solidFill>
                <a:srgbClr val="0000FF"/>
              </a:solidFill>
            </a:endParaRPr>
          </a:p>
          <a:p>
            <a:pPr indent="0" lvl="0" marL="0" rtl="0" algn="l">
              <a:lnSpc>
                <a:spcPct val="100000"/>
              </a:lnSpc>
              <a:spcBef>
                <a:spcPts val="1000"/>
              </a:spcBef>
              <a:spcAft>
                <a:spcPts val="0"/>
              </a:spcAft>
              <a:buSzPts val="275"/>
              <a:buNone/>
            </a:pPr>
            <a:r>
              <a:t/>
            </a:r>
            <a:endParaRPr sz="800"/>
          </a:p>
        </p:txBody>
      </p:sp>
      <p:pic>
        <p:nvPicPr>
          <p:cNvPr id="111" name="Google Shape;111;p20"/>
          <p:cNvPicPr preferRelativeResize="0"/>
          <p:nvPr/>
        </p:nvPicPr>
        <p:blipFill rotWithShape="1">
          <a:blip r:embed="rId9">
            <a:alphaModFix/>
          </a:blip>
          <a:srcRect b="0" l="0" r="0" t="0"/>
          <a:stretch/>
        </p:blipFill>
        <p:spPr>
          <a:xfrm>
            <a:off x="1822950" y="5698600"/>
            <a:ext cx="3654649" cy="793577"/>
          </a:xfrm>
          <a:prstGeom prst="rect">
            <a:avLst/>
          </a:prstGeom>
          <a:noFill/>
          <a:ln>
            <a:noFill/>
          </a:ln>
        </p:spPr>
      </p:pic>
      <p:pic>
        <p:nvPicPr>
          <p:cNvPr id="112" name="Google Shape;112;p20"/>
          <p:cNvPicPr preferRelativeResize="0"/>
          <p:nvPr/>
        </p:nvPicPr>
        <p:blipFill rotWithShape="1">
          <a:blip r:embed="rId10">
            <a:alphaModFix/>
          </a:blip>
          <a:srcRect b="0" l="0" r="0" t="0"/>
          <a:stretch/>
        </p:blipFill>
        <p:spPr>
          <a:xfrm>
            <a:off x="8139599" y="171077"/>
            <a:ext cx="3187200" cy="3329100"/>
          </a:xfrm>
          <a:prstGeom prst="roundRect">
            <a:avLst>
              <a:gd fmla="val 5301" name="adj"/>
            </a:avLst>
          </a:prstGeom>
          <a:noFill/>
          <a:ln cap="sq" cmpd="sng" w="82550">
            <a:solidFill>
              <a:srgbClr val="EAEAEA"/>
            </a:solidFill>
            <a:prstDash val="solid"/>
            <a:miter lim="800000"/>
            <a:headEnd len="sm" w="sm" type="none"/>
            <a:tailEnd len="sm" w="sm" type="none"/>
          </a:ln>
        </p:spPr>
      </p:pic>
      <p:pic>
        <p:nvPicPr>
          <p:cNvPr id="113" name="Google Shape;113;p20"/>
          <p:cNvPicPr preferRelativeResize="0"/>
          <p:nvPr/>
        </p:nvPicPr>
        <p:blipFill rotWithShape="1">
          <a:blip r:embed="rId11">
            <a:alphaModFix/>
          </a:blip>
          <a:srcRect b="0" l="0" r="0" t="0"/>
          <a:stretch/>
        </p:blipFill>
        <p:spPr>
          <a:xfrm>
            <a:off x="7905875" y="3754675"/>
            <a:ext cx="3654651" cy="2967350"/>
          </a:xfrm>
          <a:prstGeom prst="rect">
            <a:avLst/>
          </a:prstGeom>
          <a:noFill/>
          <a:ln>
            <a:noFill/>
          </a:ln>
        </p:spPr>
      </p:pic>
      <p:sp>
        <p:nvSpPr>
          <p:cNvPr id="114" name="Google Shape;114;p20"/>
          <p:cNvSpPr txBox="1"/>
          <p:nvPr>
            <p:ph type="title"/>
          </p:nvPr>
        </p:nvSpPr>
        <p:spPr>
          <a:xfrm>
            <a:off x="762575" y="464025"/>
            <a:ext cx="6564300" cy="1069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97297"/>
              <a:buFont typeface="Twentieth Century"/>
              <a:buNone/>
            </a:pPr>
            <a:r>
              <a:rPr lang="en-US"/>
              <a:t>Fatality Infection Rate of Children</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3"/>
          <p:cNvSpPr txBox="1"/>
          <p:nvPr>
            <p:ph type="title"/>
          </p:nvPr>
        </p:nvSpPr>
        <p:spPr>
          <a:xfrm>
            <a:off x="873600" y="0"/>
            <a:ext cx="10364400" cy="626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CONCLUSIONS</a:t>
            </a:r>
            <a:endParaRPr/>
          </a:p>
        </p:txBody>
      </p:sp>
      <p:sp>
        <p:nvSpPr>
          <p:cNvPr id="708" name="Google Shape;708;p83"/>
          <p:cNvSpPr txBox="1"/>
          <p:nvPr>
            <p:ph idx="1" type="body"/>
          </p:nvPr>
        </p:nvSpPr>
        <p:spPr>
          <a:xfrm>
            <a:off x="1007500" y="626400"/>
            <a:ext cx="10833900" cy="5810400"/>
          </a:xfrm>
          <a:prstGeom prst="rect">
            <a:avLst/>
          </a:prstGeom>
          <a:noFill/>
          <a:ln>
            <a:noFill/>
          </a:ln>
        </p:spPr>
        <p:txBody>
          <a:bodyPr anchorCtr="0" anchor="t" bIns="45700" lIns="91425" spcFirstLastPara="1" rIns="91425" wrap="square" tIns="45700">
            <a:noAutofit/>
          </a:bodyPr>
          <a:lstStyle/>
          <a:p>
            <a:pPr indent="-231775" lvl="0" marL="228600" rtl="0" algn="l">
              <a:lnSpc>
                <a:spcPct val="100000"/>
              </a:lnSpc>
              <a:spcBef>
                <a:spcPts val="0"/>
              </a:spcBef>
              <a:spcAft>
                <a:spcPts val="0"/>
              </a:spcAft>
              <a:buSzPts val="1800"/>
              <a:buChar char="•"/>
            </a:pPr>
            <a:r>
              <a:rPr lang="en-US" sz="1800"/>
              <a:t>Death Rates: </a:t>
            </a:r>
            <a:endParaRPr sz="1800"/>
          </a:p>
          <a:p>
            <a:pPr indent="-271462" lvl="1" marL="685800" rtl="0" algn="l">
              <a:lnSpc>
                <a:spcPct val="100000"/>
              </a:lnSpc>
              <a:spcBef>
                <a:spcPts val="500"/>
              </a:spcBef>
              <a:spcAft>
                <a:spcPts val="0"/>
              </a:spcAft>
              <a:buSzPts val="1800"/>
              <a:buChar char="•"/>
            </a:pPr>
            <a:r>
              <a:rPr lang="en-US" sz="1800"/>
              <a:t>2021 is yet to be determined but the percentage chance of survival after infection remains high-- especially in children (0-17) which remains at 99.998%. </a:t>
            </a:r>
            <a:endParaRPr sz="1800"/>
          </a:p>
          <a:p>
            <a:pPr indent="-279400" lvl="2" marL="1143000" rtl="0" algn="l">
              <a:lnSpc>
                <a:spcPct val="100000"/>
              </a:lnSpc>
              <a:spcBef>
                <a:spcPts val="500"/>
              </a:spcBef>
              <a:spcAft>
                <a:spcPts val="0"/>
              </a:spcAft>
              <a:buSzPts val="1800"/>
              <a:buChar char="•"/>
            </a:pPr>
            <a:r>
              <a:rPr lang="en-US" sz="1800"/>
              <a:t>The data supports the fact that suicide rates in our children is a far greater concern</a:t>
            </a:r>
            <a:endParaRPr sz="1800"/>
          </a:p>
          <a:p>
            <a:pPr indent="-279400" lvl="2" marL="1143000" rtl="0" algn="l">
              <a:lnSpc>
                <a:spcPct val="100000"/>
              </a:lnSpc>
              <a:spcBef>
                <a:spcPts val="500"/>
              </a:spcBef>
              <a:spcAft>
                <a:spcPts val="0"/>
              </a:spcAft>
              <a:buSzPts val="1800"/>
              <a:buChar char="•"/>
            </a:pPr>
            <a:r>
              <a:rPr lang="en-US" sz="1800"/>
              <a:t>During February -March 2021, suspected suicide attempts were 50.6% higher among girls aged 12-17 years than the same period in 2019.</a:t>
            </a:r>
            <a:endParaRPr sz="1800"/>
          </a:p>
          <a:p>
            <a:pPr indent="-279400" lvl="2" marL="1143000" rtl="0" algn="l">
              <a:lnSpc>
                <a:spcPct val="100000"/>
              </a:lnSpc>
              <a:spcBef>
                <a:spcPts val="500"/>
              </a:spcBef>
              <a:spcAft>
                <a:spcPts val="0"/>
              </a:spcAft>
              <a:buSzPts val="1800"/>
              <a:buChar char="•"/>
            </a:pPr>
            <a:r>
              <a:rPr lang="en-US" sz="1800"/>
              <a:t>Obesity is an issue, as well as anxiety and depression with disturbing weight gain.</a:t>
            </a:r>
            <a:endParaRPr sz="1800"/>
          </a:p>
          <a:p>
            <a:pPr indent="-279400" lvl="2" marL="1143000" rtl="0" algn="l">
              <a:lnSpc>
                <a:spcPct val="100000"/>
              </a:lnSpc>
              <a:spcBef>
                <a:spcPts val="500"/>
              </a:spcBef>
              <a:spcAft>
                <a:spcPts val="0"/>
              </a:spcAft>
              <a:buSzPts val="1800"/>
              <a:buChar char="•"/>
            </a:pPr>
            <a:r>
              <a:rPr lang="en-US" sz="1800"/>
              <a:t>1840 Children were killed from neglect/abuse in 2019.</a:t>
            </a:r>
            <a:endParaRPr sz="1800"/>
          </a:p>
          <a:p>
            <a:pPr indent="-342900" lvl="0" marL="457200" rtl="0" algn="l">
              <a:lnSpc>
                <a:spcPct val="100000"/>
              </a:lnSpc>
              <a:spcBef>
                <a:spcPts val="1000"/>
              </a:spcBef>
              <a:spcAft>
                <a:spcPts val="0"/>
              </a:spcAft>
              <a:buSzPts val="1800"/>
              <a:buChar char="•"/>
            </a:pPr>
            <a:r>
              <a:rPr lang="en-US" sz="1800"/>
              <a:t>The PCR Test </a:t>
            </a:r>
            <a:endParaRPr sz="1800"/>
          </a:p>
          <a:p>
            <a:pPr indent="-342900" lvl="1" marL="914400" rtl="0" algn="l">
              <a:lnSpc>
                <a:spcPct val="100000"/>
              </a:lnSpc>
              <a:spcBef>
                <a:spcPts val="500"/>
              </a:spcBef>
              <a:spcAft>
                <a:spcPts val="0"/>
              </a:spcAft>
              <a:buSzPts val="1800"/>
              <a:buChar char="•"/>
            </a:pPr>
            <a:r>
              <a:rPr lang="en-US" sz="1800"/>
              <a:t>The PCR Cycle threshold can be manipulated to increase positivity analytic results. </a:t>
            </a:r>
            <a:endParaRPr sz="1800"/>
          </a:p>
          <a:p>
            <a:pPr indent="-342900" lvl="1" marL="914400" rtl="0" algn="l">
              <a:lnSpc>
                <a:spcPct val="100000"/>
              </a:lnSpc>
              <a:spcBef>
                <a:spcPts val="500"/>
              </a:spcBef>
              <a:spcAft>
                <a:spcPts val="0"/>
              </a:spcAft>
              <a:buSzPts val="1800"/>
              <a:buChar char="•"/>
            </a:pPr>
            <a:r>
              <a:rPr lang="en-US" sz="1800"/>
              <a:t>Correlation between PCR cycle threshold reduction with vaccine rollout and decreased cases. </a:t>
            </a:r>
            <a:endParaRPr sz="1800"/>
          </a:p>
          <a:p>
            <a:pPr indent="-342900" lvl="1" marL="914400" rtl="0" algn="l">
              <a:lnSpc>
                <a:spcPct val="100000"/>
              </a:lnSpc>
              <a:spcBef>
                <a:spcPts val="500"/>
              </a:spcBef>
              <a:spcAft>
                <a:spcPts val="0"/>
              </a:spcAft>
              <a:buSzPts val="1800"/>
              <a:buChar char="•"/>
            </a:pPr>
            <a:r>
              <a:rPr lang="en-US" sz="1800"/>
              <a:t>Dr. Mullis - Inventor of PCR warned against its use as a diagnostic test. </a:t>
            </a:r>
            <a:endParaRPr sz="1800"/>
          </a:p>
          <a:p>
            <a:pPr indent="-342900" lvl="1" marL="914400" rtl="0" algn="l">
              <a:lnSpc>
                <a:spcPct val="100000"/>
              </a:lnSpc>
              <a:spcBef>
                <a:spcPts val="500"/>
              </a:spcBef>
              <a:spcAft>
                <a:spcPts val="0"/>
              </a:spcAft>
              <a:buSzPts val="1800"/>
              <a:buChar char="•"/>
            </a:pPr>
            <a:r>
              <a:rPr lang="en-US" sz="1800"/>
              <a:t>We do not have a Gold Standard test as isolation and purification of the virus would be necessary. </a:t>
            </a:r>
            <a:endParaRPr sz="1800"/>
          </a:p>
          <a:p>
            <a:pPr indent="-231775" lvl="0" marL="228600" rtl="0" algn="l">
              <a:lnSpc>
                <a:spcPct val="100000"/>
              </a:lnSpc>
              <a:spcBef>
                <a:spcPts val="1000"/>
              </a:spcBef>
              <a:spcAft>
                <a:spcPts val="0"/>
              </a:spcAft>
              <a:buSzPts val="1800"/>
              <a:buChar char="•"/>
            </a:pPr>
            <a:r>
              <a:rPr lang="en-US" sz="1800"/>
              <a:t>Masks </a:t>
            </a:r>
            <a:endParaRPr sz="1800"/>
          </a:p>
          <a:p>
            <a:pPr indent="-271462" lvl="1" marL="685800" rtl="0" algn="l">
              <a:lnSpc>
                <a:spcPct val="100000"/>
              </a:lnSpc>
              <a:spcBef>
                <a:spcPts val="500"/>
              </a:spcBef>
              <a:spcAft>
                <a:spcPts val="0"/>
              </a:spcAft>
              <a:buSzPts val="1800"/>
              <a:buChar char="•"/>
            </a:pPr>
            <a:r>
              <a:rPr lang="en-US" sz="1800"/>
              <a:t>There is not a statistically significant difference in mask use to prevent Covid-19 and the transmission of Covid-19. </a:t>
            </a:r>
            <a:endParaRPr sz="1800"/>
          </a:p>
          <a:p>
            <a:pPr indent="-271462" lvl="1" marL="685800" rtl="0" algn="l">
              <a:lnSpc>
                <a:spcPct val="100000"/>
              </a:lnSpc>
              <a:spcBef>
                <a:spcPts val="500"/>
              </a:spcBef>
              <a:spcAft>
                <a:spcPts val="0"/>
              </a:spcAft>
              <a:buSzPts val="1800"/>
              <a:buChar char="•"/>
            </a:pPr>
            <a:r>
              <a:rPr lang="en-US" sz="1800"/>
              <a:t>F</a:t>
            </a:r>
            <a:r>
              <a:rPr lang="en-US" sz="1800"/>
              <a:t>ace masks had no effect, neither as personal protective equipment nor as a source control.</a:t>
            </a:r>
            <a:endParaRPr sz="1800"/>
          </a:p>
          <a:p>
            <a:pPr indent="-157162" lvl="1" marL="685800" rtl="0" algn="l">
              <a:lnSpc>
                <a:spcPct val="100000"/>
              </a:lnSpc>
              <a:spcBef>
                <a:spcPts val="500"/>
              </a:spcBef>
              <a:spcAft>
                <a:spcPts val="0"/>
              </a:spcAft>
              <a:buSzPts val="1125"/>
              <a:buNone/>
            </a:pPr>
            <a:r>
              <a:t/>
            </a:r>
            <a:endParaRPr sz="1800"/>
          </a:p>
          <a:p>
            <a:pPr indent="-149225" lvl="0" marL="228600" rtl="0" algn="l">
              <a:lnSpc>
                <a:spcPct val="100000"/>
              </a:lnSpc>
              <a:spcBef>
                <a:spcPts val="1000"/>
              </a:spcBef>
              <a:spcAft>
                <a:spcPts val="0"/>
              </a:spcAft>
              <a:buSzPts val="1250"/>
              <a:buNone/>
            </a:pPr>
            <a:r>
              <a:t/>
            </a:r>
            <a:endParaRPr sz="175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84"/>
          <p:cNvSpPr txBox="1"/>
          <p:nvPr>
            <p:ph type="title"/>
          </p:nvPr>
        </p:nvSpPr>
        <p:spPr>
          <a:xfrm>
            <a:off x="914087" y="165140"/>
            <a:ext cx="10364400" cy="116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CONCLUSIONS</a:t>
            </a:r>
            <a:endParaRPr/>
          </a:p>
        </p:txBody>
      </p:sp>
      <p:sp>
        <p:nvSpPr>
          <p:cNvPr id="715" name="Google Shape;715;p84"/>
          <p:cNvSpPr txBox="1"/>
          <p:nvPr>
            <p:ph idx="1" type="body"/>
          </p:nvPr>
        </p:nvSpPr>
        <p:spPr>
          <a:xfrm>
            <a:off x="850487" y="1199250"/>
            <a:ext cx="10363800" cy="4276200"/>
          </a:xfrm>
          <a:prstGeom prst="rect">
            <a:avLst/>
          </a:prstGeom>
          <a:noFill/>
          <a:ln>
            <a:noFill/>
          </a:ln>
        </p:spPr>
        <p:txBody>
          <a:bodyPr anchorCtr="0" anchor="t" bIns="45700" lIns="91425" spcFirstLastPara="1" rIns="91425" wrap="square" tIns="45700">
            <a:noAutofit/>
          </a:bodyPr>
          <a:lstStyle/>
          <a:p>
            <a:pPr indent="-349250" lvl="0" marL="457200" rtl="0" algn="l">
              <a:lnSpc>
                <a:spcPct val="100000"/>
              </a:lnSpc>
              <a:spcBef>
                <a:spcPts val="1000"/>
              </a:spcBef>
              <a:spcAft>
                <a:spcPts val="0"/>
              </a:spcAft>
              <a:buSzPts val="1900"/>
              <a:buChar char="•"/>
            </a:pPr>
            <a:r>
              <a:rPr lang="en-US" sz="1900"/>
              <a:t>Therapeutic Interventions</a:t>
            </a:r>
            <a:endParaRPr sz="1200"/>
          </a:p>
          <a:p>
            <a:pPr indent="-349250" lvl="1" marL="914400" rtl="0" algn="l">
              <a:lnSpc>
                <a:spcPct val="100000"/>
              </a:lnSpc>
              <a:spcBef>
                <a:spcPts val="500"/>
              </a:spcBef>
              <a:spcAft>
                <a:spcPts val="0"/>
              </a:spcAft>
              <a:buSzPts val="1900"/>
              <a:buChar char="•"/>
            </a:pPr>
            <a:r>
              <a:rPr lang="en-US"/>
              <a:t>SARS-CoV-2 is a relatively easy virus to treat when treated early with antivirals.</a:t>
            </a:r>
            <a:endParaRPr/>
          </a:p>
          <a:p>
            <a:pPr indent="-349250" lvl="1" marL="914400" rtl="0" algn="l">
              <a:lnSpc>
                <a:spcPct val="100000"/>
              </a:lnSpc>
              <a:spcBef>
                <a:spcPts val="500"/>
              </a:spcBef>
              <a:spcAft>
                <a:spcPts val="0"/>
              </a:spcAft>
              <a:buSzPts val="1900"/>
              <a:buChar char="•"/>
            </a:pPr>
            <a:r>
              <a:rPr lang="en-US"/>
              <a:t>Therapeutics like Ivermectin, and Hydroxychloroquine are effective. Adding Vitamin C, Zinc, D3, NAC, and Quercetin have also shown positive effects. </a:t>
            </a:r>
            <a:endParaRPr sz="1150"/>
          </a:p>
          <a:p>
            <a:pPr indent="-349250" lvl="0" marL="457200" rtl="0" algn="l">
              <a:lnSpc>
                <a:spcPct val="100000"/>
              </a:lnSpc>
              <a:spcBef>
                <a:spcPts val="1000"/>
              </a:spcBef>
              <a:spcAft>
                <a:spcPts val="0"/>
              </a:spcAft>
              <a:buSzPts val="1900"/>
              <a:buChar char="•"/>
            </a:pPr>
            <a:r>
              <a:rPr lang="en-US" sz="1900"/>
              <a:t>Convalescent (Natural) &amp; Herd Immunity</a:t>
            </a:r>
            <a:endParaRPr sz="1200"/>
          </a:p>
          <a:p>
            <a:pPr indent="-349250" lvl="1" marL="914400" rtl="0" algn="l">
              <a:lnSpc>
                <a:spcPct val="100000"/>
              </a:lnSpc>
              <a:spcBef>
                <a:spcPts val="500"/>
              </a:spcBef>
              <a:spcAft>
                <a:spcPts val="0"/>
              </a:spcAft>
              <a:buSzPts val="1900"/>
              <a:buChar char="•"/>
            </a:pPr>
            <a:r>
              <a:rPr lang="en-US" sz="1900"/>
              <a:t>Herd immunity definition changes are problematic as it remains critically important. </a:t>
            </a:r>
            <a:endParaRPr sz="1900"/>
          </a:p>
          <a:p>
            <a:pPr indent="-349250" lvl="1" marL="914400" rtl="0" algn="l">
              <a:lnSpc>
                <a:spcPct val="100000"/>
              </a:lnSpc>
              <a:spcBef>
                <a:spcPts val="500"/>
              </a:spcBef>
              <a:spcAft>
                <a:spcPts val="0"/>
              </a:spcAft>
              <a:buSzPts val="1900"/>
              <a:buChar char="•"/>
            </a:pPr>
            <a:r>
              <a:rPr lang="en-US" sz="1900"/>
              <a:t>Convalescent immunity is superior to vaccine immunity and is </a:t>
            </a:r>
            <a:r>
              <a:rPr lang="en-US"/>
              <a:t>robust</a:t>
            </a:r>
            <a:r>
              <a:rPr lang="en-US"/>
              <a:t> against variants</a:t>
            </a:r>
            <a:r>
              <a:rPr lang="en-US" sz="1900"/>
              <a:t>. This debate is settled in the scientific literature.</a:t>
            </a:r>
            <a:endParaRPr sz="1950"/>
          </a:p>
          <a:p>
            <a:pPr indent="-228600" lvl="0" marL="228600" rtl="0" algn="l">
              <a:lnSpc>
                <a:spcPct val="100000"/>
              </a:lnSpc>
              <a:spcBef>
                <a:spcPts val="1000"/>
              </a:spcBef>
              <a:spcAft>
                <a:spcPts val="0"/>
              </a:spcAft>
              <a:buSzPts val="1950"/>
              <a:buChar char="•"/>
            </a:pPr>
            <a:r>
              <a:rPr lang="en-US" sz="1950"/>
              <a:t>Vaccine Safety - VAERS</a:t>
            </a:r>
            <a:endParaRPr sz="1200"/>
          </a:p>
          <a:p>
            <a:pPr indent="-349250" lvl="1" marL="914400" rtl="0" algn="l">
              <a:lnSpc>
                <a:spcPct val="100000"/>
              </a:lnSpc>
              <a:spcBef>
                <a:spcPts val="500"/>
              </a:spcBef>
              <a:spcAft>
                <a:spcPts val="0"/>
              </a:spcAft>
              <a:buSzPts val="1900"/>
              <a:buChar char="•"/>
            </a:pPr>
            <a:r>
              <a:rPr lang="en-US" sz="1900"/>
              <a:t>Reporting to VAERS data And Eudravigilance (Europe's Version) increases daily. The reports are beyond concerning from a safety standpoint.</a:t>
            </a:r>
            <a:endParaRPr sz="1900"/>
          </a:p>
          <a:p>
            <a:pPr indent="-349250" lvl="1" marL="914400" rtl="0" algn="l">
              <a:lnSpc>
                <a:spcPct val="100000"/>
              </a:lnSpc>
              <a:spcBef>
                <a:spcPts val="500"/>
              </a:spcBef>
              <a:spcAft>
                <a:spcPts val="0"/>
              </a:spcAft>
              <a:buSzPts val="1900"/>
              <a:buChar char="•"/>
            </a:pPr>
            <a:r>
              <a:rPr lang="en-US" sz="1900"/>
              <a:t>Where are the safety reports from our FDA/CDC concerning the VAERS database?</a:t>
            </a:r>
            <a:endParaRPr sz="1900"/>
          </a:p>
          <a:p>
            <a:pPr indent="-342900" lvl="1" marL="914400" rtl="0" algn="l">
              <a:lnSpc>
                <a:spcPct val="100000"/>
              </a:lnSpc>
              <a:spcBef>
                <a:spcPts val="500"/>
              </a:spcBef>
              <a:spcAft>
                <a:spcPts val="0"/>
              </a:spcAft>
              <a:buSzPts val="1800"/>
              <a:buChar char="•"/>
            </a:pPr>
            <a:r>
              <a:rPr lang="en-US"/>
              <a:t>FDA adverse effect slide from October 22</a:t>
            </a:r>
            <a:r>
              <a:rPr baseline="30000" lang="en-US"/>
              <a:t>nd</a:t>
            </a:r>
            <a:r>
              <a:rPr lang="en-US"/>
              <a:t>, 2020 is concerning as we see these adverse events increasing worldwide.</a:t>
            </a:r>
            <a:endParaRPr/>
          </a:p>
          <a:p>
            <a:pPr indent="0" lvl="0" marL="0" rtl="0" algn="l">
              <a:lnSpc>
                <a:spcPct val="100000"/>
              </a:lnSpc>
              <a:spcBef>
                <a:spcPts val="1000"/>
              </a:spcBef>
              <a:spcAft>
                <a:spcPts val="0"/>
              </a:spcAft>
              <a:buSzPts val="1800"/>
              <a:buNone/>
            </a:pPr>
            <a:r>
              <a:t/>
            </a:r>
            <a:endParaRPr sz="1200"/>
          </a:p>
          <a:p>
            <a:pPr indent="-196850" lvl="0" marL="228600" rtl="0" algn="l">
              <a:lnSpc>
                <a:spcPct val="100000"/>
              </a:lnSpc>
              <a:spcBef>
                <a:spcPts val="1000"/>
              </a:spcBef>
              <a:spcAft>
                <a:spcPts val="0"/>
              </a:spcAft>
              <a:buSzPts val="500"/>
              <a:buNone/>
            </a:pPr>
            <a:r>
              <a:t/>
            </a:r>
            <a:endParaRPr sz="12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85"/>
          <p:cNvSpPr txBox="1"/>
          <p:nvPr>
            <p:ph type="title"/>
          </p:nvPr>
        </p:nvSpPr>
        <p:spPr>
          <a:xfrm>
            <a:off x="914087" y="165140"/>
            <a:ext cx="10364451" cy="116058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CONCLUSIONS</a:t>
            </a:r>
            <a:endParaRPr/>
          </a:p>
        </p:txBody>
      </p:sp>
      <p:sp>
        <p:nvSpPr>
          <p:cNvPr id="722" name="Google Shape;722;p85"/>
          <p:cNvSpPr txBox="1"/>
          <p:nvPr>
            <p:ph idx="1" type="body"/>
          </p:nvPr>
        </p:nvSpPr>
        <p:spPr>
          <a:xfrm>
            <a:off x="914100" y="1396025"/>
            <a:ext cx="10363800" cy="42762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800"/>
              <a:buChar char="•"/>
            </a:pPr>
            <a:r>
              <a:rPr lang="en-US" sz="1800"/>
              <a:t>Vaccine, Variants and Protection </a:t>
            </a:r>
            <a:endParaRPr sz="1100"/>
          </a:p>
          <a:p>
            <a:pPr indent="-342900" lvl="1" marL="914400" rtl="0" algn="l">
              <a:lnSpc>
                <a:spcPct val="100000"/>
              </a:lnSpc>
              <a:spcBef>
                <a:spcPts val="500"/>
              </a:spcBef>
              <a:spcAft>
                <a:spcPts val="0"/>
              </a:spcAft>
              <a:buSzPts val="1800"/>
              <a:buChar char="•"/>
            </a:pPr>
            <a:r>
              <a:rPr lang="en-US"/>
              <a:t>The Vaccine is the largest human science experiment ever conducted without fully understanding the acute, subacute and long-term potential adverse effects.  </a:t>
            </a:r>
            <a:endParaRPr sz="1050"/>
          </a:p>
          <a:p>
            <a:pPr indent="-342900" lvl="1" marL="914400" rtl="0" algn="l">
              <a:lnSpc>
                <a:spcPct val="100000"/>
              </a:lnSpc>
              <a:spcBef>
                <a:spcPts val="500"/>
              </a:spcBef>
              <a:spcAft>
                <a:spcPts val="0"/>
              </a:spcAft>
              <a:buSzPts val="1800"/>
              <a:buChar char="•"/>
            </a:pPr>
            <a:r>
              <a:rPr lang="en-US"/>
              <a:t>The full spike in the mRNA vaccinations does not confer antibodies to SARS-CoV-2, or prevent infection, transmission or severe outcomes</a:t>
            </a:r>
            <a:endParaRPr sz="1050"/>
          </a:p>
          <a:p>
            <a:pPr indent="-342900" lvl="1" marL="914400" rtl="0" algn="l">
              <a:lnSpc>
                <a:spcPct val="100000"/>
              </a:lnSpc>
              <a:spcBef>
                <a:spcPts val="500"/>
              </a:spcBef>
              <a:spcAft>
                <a:spcPts val="0"/>
              </a:spcAft>
              <a:buSzPts val="1800"/>
              <a:buChar char="•"/>
            </a:pPr>
            <a:r>
              <a:rPr lang="en-US"/>
              <a:t>Higher vaccine rates = Higher case rates</a:t>
            </a:r>
            <a:endParaRPr sz="1050"/>
          </a:p>
          <a:p>
            <a:pPr indent="-339725" lvl="2" marL="1371600" rtl="0" algn="l">
              <a:lnSpc>
                <a:spcPct val="100000"/>
              </a:lnSpc>
              <a:spcBef>
                <a:spcPts val="500"/>
              </a:spcBef>
              <a:spcAft>
                <a:spcPts val="0"/>
              </a:spcAft>
              <a:buSzPts val="1750"/>
              <a:buChar char="•"/>
            </a:pPr>
            <a:r>
              <a:rPr lang="en-US" sz="1750"/>
              <a:t>Vermont, New York, UK &amp; Scotland, Israel, India, US</a:t>
            </a:r>
            <a:endParaRPr sz="1000"/>
          </a:p>
          <a:p>
            <a:pPr indent="-342900" lvl="2" marL="1371600" rtl="0" algn="l">
              <a:lnSpc>
                <a:spcPct val="100000"/>
              </a:lnSpc>
              <a:spcBef>
                <a:spcPts val="500"/>
              </a:spcBef>
              <a:spcAft>
                <a:spcPts val="0"/>
              </a:spcAft>
              <a:buSzPts val="1800"/>
              <a:buChar char="•"/>
            </a:pPr>
            <a:r>
              <a:rPr lang="en-US" sz="1750"/>
              <a:t>DoD leaked documents show high fully vaccinated hospitalizations </a:t>
            </a:r>
            <a:endParaRPr/>
          </a:p>
          <a:p>
            <a:pPr indent="-266700" lvl="1" marL="685800" rtl="0" algn="l">
              <a:lnSpc>
                <a:spcPct val="100000"/>
              </a:lnSpc>
              <a:spcBef>
                <a:spcPts val="500"/>
              </a:spcBef>
              <a:spcAft>
                <a:spcPts val="0"/>
              </a:spcAft>
              <a:buSzPts val="1800"/>
              <a:buChar char="•"/>
            </a:pPr>
            <a:r>
              <a:rPr lang="en-US"/>
              <a:t>Case rate fatalities are higher in the vaccinated population</a:t>
            </a:r>
            <a:endParaRPr sz="1000"/>
          </a:p>
          <a:p>
            <a:pPr indent="-266700" lvl="1" marL="685800" rtl="0" algn="l">
              <a:lnSpc>
                <a:spcPct val="100000"/>
              </a:lnSpc>
              <a:spcBef>
                <a:spcPts val="500"/>
              </a:spcBef>
              <a:spcAft>
                <a:spcPts val="0"/>
              </a:spcAft>
              <a:buSzPts val="1850"/>
              <a:buChar char="•"/>
            </a:pPr>
            <a:r>
              <a:rPr lang="en-US" sz="1850"/>
              <a:t>All cause mortalities are up across the globe - why?</a:t>
            </a:r>
            <a:endParaRPr sz="1850"/>
          </a:p>
          <a:p>
            <a:pPr indent="-266700" lvl="1" marL="685800" rtl="0" algn="l">
              <a:lnSpc>
                <a:spcPct val="100000"/>
              </a:lnSpc>
              <a:spcBef>
                <a:spcPts val="500"/>
              </a:spcBef>
              <a:spcAft>
                <a:spcPts val="0"/>
              </a:spcAft>
              <a:buSzPts val="1850"/>
              <a:buChar char="•"/>
            </a:pPr>
            <a:r>
              <a:rPr lang="en-US" sz="1850"/>
              <a:t>Collecting and making accessible unbiased, unaltered and transparent data should be a priority. </a:t>
            </a:r>
            <a:endParaRPr sz="1850"/>
          </a:p>
          <a:p>
            <a:pPr indent="-266700" lvl="1" marL="685800" rtl="0" algn="l">
              <a:lnSpc>
                <a:spcPct val="100000"/>
              </a:lnSpc>
              <a:spcBef>
                <a:spcPts val="500"/>
              </a:spcBef>
              <a:spcAft>
                <a:spcPts val="0"/>
              </a:spcAft>
              <a:buSzPts val="1850"/>
              <a:buChar char="•"/>
            </a:pPr>
            <a:r>
              <a:rPr lang="en-US" sz="1850"/>
              <a:t>Hospitals should differentiate from severe vs. mild cases (Oxygen levels above 94 mild according to NIH).</a:t>
            </a:r>
            <a:endParaRPr sz="1050"/>
          </a:p>
          <a:p>
            <a:pPr indent="-196850" lvl="0" marL="228600" rtl="0" algn="l">
              <a:lnSpc>
                <a:spcPct val="100000"/>
              </a:lnSpc>
              <a:spcBef>
                <a:spcPts val="1000"/>
              </a:spcBef>
              <a:spcAft>
                <a:spcPts val="0"/>
              </a:spcAft>
              <a:buSzPts val="500"/>
              <a:buNone/>
            </a:pPr>
            <a:r>
              <a:t/>
            </a:r>
            <a:endParaRPr sz="11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id="728" name="Google Shape;728;p86"/>
          <p:cNvPicPr preferRelativeResize="0"/>
          <p:nvPr/>
        </p:nvPicPr>
        <p:blipFill rotWithShape="1">
          <a:blip r:embed="rId3">
            <a:alphaModFix/>
          </a:blip>
          <a:srcRect b="0" l="0" r="0" t="0"/>
          <a:stretch/>
        </p:blipFill>
        <p:spPr>
          <a:xfrm>
            <a:off x="6195100" y="1617825"/>
            <a:ext cx="5390674" cy="3367700"/>
          </a:xfrm>
          <a:prstGeom prst="rect">
            <a:avLst/>
          </a:prstGeom>
          <a:noFill/>
          <a:ln>
            <a:noFill/>
          </a:ln>
        </p:spPr>
      </p:pic>
      <p:sp>
        <p:nvSpPr>
          <p:cNvPr id="729" name="Google Shape;729;p86"/>
          <p:cNvSpPr txBox="1"/>
          <p:nvPr/>
        </p:nvSpPr>
        <p:spPr>
          <a:xfrm>
            <a:off x="314425" y="823250"/>
            <a:ext cx="5390700" cy="6280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Physician Protections</a:t>
            </a:r>
            <a:endParaRPr b="0" i="0" sz="1800" u="none" cap="none" strike="noStrike">
              <a:solidFill>
                <a:schemeClr val="dk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Employee and Employer Protections </a:t>
            </a:r>
            <a:endParaRPr b="0" i="0" sz="1800" u="none" cap="none" strike="noStrike">
              <a:solidFill>
                <a:schemeClr val="dk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Open up Early Treatment Centers in State Immediately</a:t>
            </a:r>
            <a:endParaRPr b="0" i="0" sz="1800" u="none" cap="none" strike="noStrike">
              <a:solidFill>
                <a:schemeClr val="dk1"/>
              </a:solidFill>
              <a:latin typeface="Twentieth Century"/>
              <a:ea typeface="Twentieth Century"/>
              <a:cs typeface="Twentieth Century"/>
              <a:sym typeface="Twentieth Century"/>
            </a:endParaRPr>
          </a:p>
          <a:p>
            <a:pPr indent="-342900" lvl="1" marL="9144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Therapeutics</a:t>
            </a:r>
            <a:endParaRPr b="0" i="0" sz="1800" u="none" cap="none" strike="noStrike">
              <a:solidFill>
                <a:schemeClr val="dk1"/>
              </a:solidFill>
              <a:latin typeface="Twentieth Century"/>
              <a:ea typeface="Twentieth Century"/>
              <a:cs typeface="Twentieth Century"/>
              <a:sym typeface="Twentieth Century"/>
            </a:endParaRPr>
          </a:p>
          <a:p>
            <a:pPr indent="-342900" lvl="1" marL="9144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Monoclonal Antibodies</a:t>
            </a:r>
            <a:endParaRPr b="0" i="0" sz="1800" u="none" cap="none" strike="noStrike">
              <a:solidFill>
                <a:schemeClr val="dk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Demand Citizens know Ingredients in Vaccines (Actual Informed Consent)</a:t>
            </a:r>
            <a:endParaRPr b="0" i="0" sz="1800" u="none" cap="none" strike="noStrike">
              <a:solidFill>
                <a:schemeClr val="dk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Delineate Definitions for Accurate Recording of Information </a:t>
            </a:r>
            <a:endParaRPr b="0" i="0" sz="1800" u="none" cap="none" strike="noStrike">
              <a:solidFill>
                <a:schemeClr val="dk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Protect the Children (0-17 yr olds)</a:t>
            </a:r>
            <a:endParaRPr b="0" i="0" sz="1800" u="none" cap="none" strike="noStrike">
              <a:solidFill>
                <a:schemeClr val="dk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Panel of Independent Medical Experts and Community Members for State that have access to the public. (Advisory Committee on Covid-19). </a:t>
            </a:r>
            <a:endParaRPr b="0" i="0" sz="1800" u="none" cap="none" strike="noStrike">
              <a:solidFill>
                <a:schemeClr val="dk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Ban C19 vaccine mandates and passports across all sectors in Oklahoma</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wentieth Century"/>
                <a:ea typeface="Twentieth Century"/>
                <a:cs typeface="Twentieth Century"/>
                <a:sym typeface="Twentieth Century"/>
              </a:rPr>
              <a:t>Remember who remains exempt? </a:t>
            </a:r>
            <a:endParaRPr b="0" i="0" sz="1800" u="none" cap="none" strike="noStrike">
              <a:solidFill>
                <a:schemeClr val="dk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U.S. Congress, House and Senate</a:t>
            </a:r>
            <a:endParaRPr b="0" i="0" sz="1800" u="none" cap="none" strike="noStrike">
              <a:solidFill>
                <a:schemeClr val="dk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USPS Employees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730" name="Google Shape;730;p86"/>
          <p:cNvSpPr txBox="1"/>
          <p:nvPr/>
        </p:nvSpPr>
        <p:spPr>
          <a:xfrm>
            <a:off x="2811450" y="344250"/>
            <a:ext cx="6569100" cy="6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0" i="0" lang="en-US" sz="3300" u="none" cap="none" strike="noStrike">
                <a:solidFill>
                  <a:schemeClr val="dk1"/>
                </a:solidFill>
                <a:latin typeface="Garamond"/>
                <a:ea typeface="Garamond"/>
                <a:cs typeface="Garamond"/>
                <a:sym typeface="Garamond"/>
              </a:rPr>
              <a:t>Legislative Recommendations</a:t>
            </a:r>
            <a:endParaRPr b="0" i="0" sz="3300" u="none" cap="none" strike="noStrike">
              <a:solidFill>
                <a:schemeClr val="dk1"/>
              </a:solidFill>
              <a:latin typeface="Garamond"/>
              <a:ea typeface="Garamond"/>
              <a:cs typeface="Garamond"/>
              <a:sym typeface="Garamond"/>
            </a:endParaRPr>
          </a:p>
        </p:txBody>
      </p:sp>
      <p:sp>
        <p:nvSpPr>
          <p:cNvPr id="731" name="Google Shape;731;p86"/>
          <p:cNvSpPr txBox="1"/>
          <p:nvPr/>
        </p:nvSpPr>
        <p:spPr>
          <a:xfrm>
            <a:off x="6943591" y="5359000"/>
            <a:ext cx="3893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87"/>
          <p:cNvSpPr txBox="1"/>
          <p:nvPr>
            <p:ph type="title"/>
          </p:nvPr>
        </p:nvSpPr>
        <p:spPr>
          <a:xfrm>
            <a:off x="913775" y="618517"/>
            <a:ext cx="10364451" cy="129973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wentieth Century"/>
              <a:buNone/>
            </a:pPr>
            <a:r>
              <a:rPr lang="en-US"/>
              <a:t>REFERENCES</a:t>
            </a:r>
            <a:endParaRPr/>
          </a:p>
        </p:txBody>
      </p:sp>
      <p:sp>
        <p:nvSpPr>
          <p:cNvPr id="737" name="Google Shape;737;p87"/>
          <p:cNvSpPr txBox="1"/>
          <p:nvPr>
            <p:ph idx="1" type="body"/>
          </p:nvPr>
        </p:nvSpPr>
        <p:spPr>
          <a:xfrm>
            <a:off x="914399" y="1954773"/>
            <a:ext cx="10363826" cy="3424107"/>
          </a:xfrm>
          <a:prstGeom prst="rect">
            <a:avLst/>
          </a:prstGeom>
          <a:noFill/>
          <a:ln>
            <a:noFill/>
          </a:ln>
        </p:spPr>
        <p:txBody>
          <a:bodyPr anchorCtr="0" anchor="t" bIns="45700" lIns="91425" spcFirstLastPara="1" rIns="91425" wrap="square" tIns="45700">
            <a:normAutofit/>
          </a:bodyPr>
          <a:lstStyle/>
          <a:p>
            <a:pPr indent="-228600" lvl="0" marL="228600" rtl="0" algn="ctr">
              <a:lnSpc>
                <a:spcPct val="120000"/>
              </a:lnSpc>
              <a:spcBef>
                <a:spcPts val="0"/>
              </a:spcBef>
              <a:spcAft>
                <a:spcPts val="0"/>
              </a:spcAft>
              <a:buSzPts val="1900"/>
              <a:buChar char="•"/>
            </a:pPr>
            <a:r>
              <a:rPr lang="en-US" sz="1900"/>
              <a:t>References Not In Presentation Are Available Upon Request (Information Overload). </a:t>
            </a:r>
            <a:endParaRPr sz="1900">
              <a:solidFill>
                <a:srgbClr val="7F7F7F"/>
              </a:solidFill>
            </a:endParaRPr>
          </a:p>
          <a:p>
            <a:pPr indent="-127000" lvl="0" marL="228600" rtl="0" algn="ctr">
              <a:lnSpc>
                <a:spcPct val="120000"/>
              </a:lnSpc>
              <a:spcBef>
                <a:spcPts val="1000"/>
              </a:spcBef>
              <a:spcAft>
                <a:spcPts val="0"/>
              </a:spcAft>
              <a:buSzPts val="1600"/>
              <a:buNone/>
            </a:pPr>
            <a:r>
              <a:t/>
            </a:r>
            <a:endParaRPr sz="1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913800" y="163098"/>
            <a:ext cx="10364400" cy="12495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Children 5-11 Cases &amp; Deaths </a:t>
            </a:r>
            <a:br>
              <a:rPr lang="en-US"/>
            </a:br>
            <a:r>
              <a:rPr lang="en-US"/>
              <a:t>(November 15th, 2021)</a:t>
            </a:r>
            <a:endParaRPr/>
          </a:p>
        </p:txBody>
      </p:sp>
      <p:pic>
        <p:nvPicPr>
          <p:cNvPr id="121" name="Google Shape;121;p21"/>
          <p:cNvPicPr preferRelativeResize="0"/>
          <p:nvPr/>
        </p:nvPicPr>
        <p:blipFill>
          <a:blip r:embed="rId3">
            <a:alphaModFix/>
          </a:blip>
          <a:stretch>
            <a:fillRect/>
          </a:stretch>
        </p:blipFill>
        <p:spPr>
          <a:xfrm>
            <a:off x="1580050" y="1528167"/>
            <a:ext cx="4222029" cy="4338384"/>
          </a:xfrm>
          <a:prstGeom prst="rect">
            <a:avLst/>
          </a:prstGeom>
          <a:noFill/>
          <a:ln>
            <a:noFill/>
          </a:ln>
        </p:spPr>
      </p:pic>
      <p:pic>
        <p:nvPicPr>
          <p:cNvPr id="122" name="Google Shape;122;p21"/>
          <p:cNvPicPr preferRelativeResize="0"/>
          <p:nvPr/>
        </p:nvPicPr>
        <p:blipFill>
          <a:blip r:embed="rId4">
            <a:alphaModFix/>
          </a:blip>
          <a:stretch>
            <a:fillRect/>
          </a:stretch>
        </p:blipFill>
        <p:spPr>
          <a:xfrm>
            <a:off x="6287300" y="1508875"/>
            <a:ext cx="4433249" cy="4338376"/>
          </a:xfrm>
          <a:prstGeom prst="rect">
            <a:avLst/>
          </a:prstGeom>
          <a:noFill/>
          <a:ln>
            <a:noFill/>
          </a:ln>
        </p:spPr>
      </p:pic>
      <p:sp>
        <p:nvSpPr>
          <p:cNvPr id="123" name="Google Shape;123;p21"/>
          <p:cNvSpPr txBox="1"/>
          <p:nvPr/>
        </p:nvSpPr>
        <p:spPr>
          <a:xfrm>
            <a:off x="1629100" y="5982125"/>
            <a:ext cx="9747300" cy="669600"/>
          </a:xfrm>
          <a:prstGeom prst="rect">
            <a:avLst/>
          </a:prstGeom>
          <a:solidFill>
            <a:srgbClr val="C9DAF8"/>
          </a:solidFill>
          <a:ln>
            <a:noFill/>
          </a:ln>
        </p:spPr>
        <p:txBody>
          <a:bodyPr anchorCtr="0" anchor="t" bIns="91425" lIns="91425" spcFirstLastPara="1" rIns="91425" wrap="square" tIns="91425">
            <a:spAutoFit/>
          </a:bodyPr>
          <a:lstStyle/>
          <a:p>
            <a:pPr indent="-209550" lvl="0" marL="228600" rtl="0" algn="l">
              <a:lnSpc>
                <a:spcPct val="110000"/>
              </a:lnSpc>
              <a:spcBef>
                <a:spcPts val="0"/>
              </a:spcBef>
              <a:spcAft>
                <a:spcPts val="0"/>
              </a:spcAft>
              <a:buClr>
                <a:schemeClr val="lt1"/>
              </a:buClr>
              <a:buSzPts val="1500"/>
              <a:buFont typeface="Garamond"/>
              <a:buChar char="•"/>
            </a:pPr>
            <a:r>
              <a:rPr lang="en-US" sz="1500">
                <a:solidFill>
                  <a:schemeClr val="lt1"/>
                </a:solidFill>
                <a:latin typeface="Garamond"/>
                <a:ea typeface="Garamond"/>
                <a:cs typeface="Garamond"/>
                <a:sym typeface="Garamond"/>
              </a:rPr>
              <a:t>November 15th, 2021: 192 children ages 5-11 have died from “Covid-19 related illness” since the start of the pandemic.  </a:t>
            </a:r>
            <a:endParaRPr sz="1500">
              <a:solidFill>
                <a:schemeClr val="lt1"/>
              </a:solidFill>
              <a:latin typeface="Garamond"/>
              <a:ea typeface="Garamond"/>
              <a:cs typeface="Garamond"/>
              <a:sym typeface="Garamond"/>
            </a:endParaRPr>
          </a:p>
          <a:p>
            <a:pPr indent="-209550" lvl="0" marL="228600" rtl="0" algn="l">
              <a:lnSpc>
                <a:spcPct val="110000"/>
              </a:lnSpc>
              <a:spcBef>
                <a:spcPts val="0"/>
              </a:spcBef>
              <a:spcAft>
                <a:spcPts val="0"/>
              </a:spcAft>
              <a:buClr>
                <a:schemeClr val="lt1"/>
              </a:buClr>
              <a:buSzPts val="1500"/>
              <a:buFont typeface="Garamond"/>
              <a:buChar char="•"/>
            </a:pPr>
            <a:r>
              <a:rPr lang="en-US" sz="1500">
                <a:solidFill>
                  <a:schemeClr val="lt1"/>
                </a:solidFill>
                <a:latin typeface="Garamond"/>
                <a:ea typeface="Garamond"/>
                <a:cs typeface="Garamond"/>
                <a:sym typeface="Garamond"/>
              </a:rPr>
              <a:t>With 2,132,438 cases and 192 deaths the 5-11 year old IFR = .000090%</a:t>
            </a:r>
            <a:endParaRPr sz="1500">
              <a:solidFill>
                <a:schemeClr val="lt1"/>
              </a:solidFill>
              <a:latin typeface="Garamond"/>
              <a:ea typeface="Garamond"/>
              <a:cs typeface="Garamond"/>
              <a:sym typeface="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txBox="1"/>
          <p:nvPr>
            <p:ph idx="1" type="body"/>
          </p:nvPr>
        </p:nvSpPr>
        <p:spPr>
          <a:xfrm>
            <a:off x="913774" y="2367092"/>
            <a:ext cx="10363800" cy="3424200"/>
          </a:xfrm>
          <a:prstGeom prst="rect">
            <a:avLst/>
          </a:prstGeom>
        </p:spPr>
        <p:txBody>
          <a:bodyPr anchorCtr="0" anchor="t" bIns="45700" lIns="91425" spcFirstLastPara="1" rIns="91425" wrap="square" tIns="45700">
            <a:normAutofit/>
          </a:bodyPr>
          <a:lstStyle/>
          <a:p>
            <a:pPr indent="0" lvl="0" marL="457200" rtl="0" algn="ctr">
              <a:spcBef>
                <a:spcPts val="1000"/>
              </a:spcBef>
              <a:spcAft>
                <a:spcPts val="0"/>
              </a:spcAft>
              <a:buNone/>
            </a:pPr>
            <a:r>
              <a:rPr lang="en-US" sz="4400"/>
              <a:t>Death Coding and Polymerase Chain Reaction (PCR) </a:t>
            </a:r>
            <a:endParaRPr sz="4400"/>
          </a:p>
        </p:txBody>
      </p:sp>
      <p:pic>
        <p:nvPicPr>
          <p:cNvPr id="130" name="Google Shape;130;p22"/>
          <p:cNvPicPr preferRelativeResize="0"/>
          <p:nvPr/>
        </p:nvPicPr>
        <p:blipFill>
          <a:blip r:embed="rId3">
            <a:alphaModFix/>
          </a:blip>
          <a:stretch>
            <a:fillRect/>
          </a:stretch>
        </p:blipFill>
        <p:spPr>
          <a:xfrm>
            <a:off x="4485575" y="4103927"/>
            <a:ext cx="3520750" cy="2432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